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0" r:id="rId4"/>
    <p:sldId id="261" r:id="rId5"/>
    <p:sldId id="264" r:id="rId6"/>
    <p:sldId id="265" r:id="rId7"/>
    <p:sldId id="266" r:id="rId8"/>
    <p:sldId id="262" r:id="rId9"/>
    <p:sldId id="268" r:id="rId10"/>
    <p:sldId id="271" r:id="rId11"/>
    <p:sldId id="270" r:id="rId12"/>
    <p:sldId id="272" r:id="rId13"/>
    <p:sldId id="273" r:id="rId14"/>
    <p:sldId id="274" r:id="rId15"/>
    <p:sldId id="276" r:id="rId16"/>
    <p:sldId id="257" r:id="rId17"/>
    <p:sldId id="275" r:id="rId18"/>
    <p:sldId id="277" r:id="rId19"/>
    <p:sldId id="278" r:id="rId20"/>
    <p:sldId id="279" r:id="rId21"/>
    <p:sldId id="280" r:id="rId22"/>
    <p:sldId id="281" r:id="rId23"/>
    <p:sldId id="282" r:id="rId24"/>
    <p:sldId id="28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605" autoAdjust="0"/>
    <p:restoredTop sz="94660"/>
  </p:normalViewPr>
  <p:slideViewPr>
    <p:cSldViewPr snapToGrid="0">
      <p:cViewPr varScale="1">
        <p:scale>
          <a:sx n="112" d="100"/>
          <a:sy n="112" d="100"/>
        </p:scale>
        <p:origin x="92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AF1A3-FE7A-8E26-6396-F6BA882DF3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CD1826-0B51-7911-A0AF-4777472165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692927-C6AF-F5F0-0AFB-445627AC6BDA}"/>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5" name="Footer Placeholder 4">
            <a:extLst>
              <a:ext uri="{FF2B5EF4-FFF2-40B4-BE49-F238E27FC236}">
                <a16:creationId xmlns:a16="http://schemas.microsoft.com/office/drawing/2014/main" id="{8761151B-FBA1-8A86-8F44-6A618D7AC1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04F005-8E8B-9750-F002-FB559E88853F}"/>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165529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5DC32-F3B0-13AC-91AD-F43DBD83F06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ABE7295-DC57-5ECB-F6B2-EAF18276C6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0A6606-6A0F-B90B-2851-E1BC50B2F1B5}"/>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5" name="Footer Placeholder 4">
            <a:extLst>
              <a:ext uri="{FF2B5EF4-FFF2-40B4-BE49-F238E27FC236}">
                <a16:creationId xmlns:a16="http://schemas.microsoft.com/office/drawing/2014/main" id="{2618FA27-6086-7129-A745-6D67A1A925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123BCF-69CF-CA21-67B7-EC09F21CB094}"/>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1006188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6DCE7F-FEDE-B449-6C9C-88A6FFE1580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C27818-BC70-1F10-A94E-7340A131349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62AB3D-9322-E7CB-C01B-28FF2DCBB50E}"/>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5" name="Footer Placeholder 4">
            <a:extLst>
              <a:ext uri="{FF2B5EF4-FFF2-40B4-BE49-F238E27FC236}">
                <a16:creationId xmlns:a16="http://schemas.microsoft.com/office/drawing/2014/main" id="{04A69139-2EA8-BF75-211C-567C288208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08CF59-1B9E-88ED-BC7C-C5C8E87EF234}"/>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441175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A96CF-69E0-BA69-DC0B-4618E636DD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402E80-5CD3-DFC4-BCE5-F1BD678727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795681-C387-28B8-CD4A-1FEEDA88CD6B}"/>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5" name="Footer Placeholder 4">
            <a:extLst>
              <a:ext uri="{FF2B5EF4-FFF2-40B4-BE49-F238E27FC236}">
                <a16:creationId xmlns:a16="http://schemas.microsoft.com/office/drawing/2014/main" id="{DA4BD4A2-40DB-9279-D299-E9638A4537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29321A-AEF2-60D6-A5C5-817FEB644EB1}"/>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3465676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15D20-F164-5932-4C2F-49E80EB419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5AA8C73-4270-B2B3-0E13-C3A2FB227F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22C8D2-C9A7-F43D-4923-CC2FE8AC939D}"/>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5" name="Footer Placeholder 4">
            <a:extLst>
              <a:ext uri="{FF2B5EF4-FFF2-40B4-BE49-F238E27FC236}">
                <a16:creationId xmlns:a16="http://schemas.microsoft.com/office/drawing/2014/main" id="{AC25080E-541B-110C-CB3F-F2F35569A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5145A9-9A81-2C8F-40AE-D943DAB85715}"/>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3559162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2B925-D09F-7C89-066C-08348C06AF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B342EF-6D8B-B64C-CE64-CFCE73F3C8B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5532D31-88BA-CE87-F2F0-0CAE047F468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2856BC0-5871-493B-D96E-E5DCCE73BDE6}"/>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6" name="Footer Placeholder 5">
            <a:extLst>
              <a:ext uri="{FF2B5EF4-FFF2-40B4-BE49-F238E27FC236}">
                <a16:creationId xmlns:a16="http://schemas.microsoft.com/office/drawing/2014/main" id="{0A349AA2-C5B0-2545-9421-C3ABF34D32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F9C65B-0B92-5DFC-0C0D-CA119DD9C20A}"/>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314504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14A7F-FFDF-DA9E-7C77-F0D09E8C6F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49F8A88-0EB4-B8D5-B481-DEFE43AB67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C4D0EF-AEBA-CAB0-DF4A-08AC596282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08C4A8-B98A-2F4E-AE8C-5C72C03022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80A7C8-6D65-019F-64BE-C1890DC92EC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2E3CB9-71E5-4660-F54E-6E126534C499}"/>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8" name="Footer Placeholder 7">
            <a:extLst>
              <a:ext uri="{FF2B5EF4-FFF2-40B4-BE49-F238E27FC236}">
                <a16:creationId xmlns:a16="http://schemas.microsoft.com/office/drawing/2014/main" id="{79EFC215-BECB-8011-A2A8-8AB218F7B77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DE7B98A-EB3B-1A50-42BE-32D09F76B497}"/>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3563953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35814-2D13-91A0-F31C-A36CC1F5D9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26A36E5-858C-0367-75B9-A497CAD78CF7}"/>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4" name="Footer Placeholder 3">
            <a:extLst>
              <a:ext uri="{FF2B5EF4-FFF2-40B4-BE49-F238E27FC236}">
                <a16:creationId xmlns:a16="http://schemas.microsoft.com/office/drawing/2014/main" id="{821D8D81-81EC-A93A-8209-C0E387BC0D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720BFA-6BCE-2B80-66F8-3EDB7DA00356}"/>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2773989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619BE9-37FA-5ECA-A684-DC3364ACF053}"/>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3" name="Footer Placeholder 2">
            <a:extLst>
              <a:ext uri="{FF2B5EF4-FFF2-40B4-BE49-F238E27FC236}">
                <a16:creationId xmlns:a16="http://schemas.microsoft.com/office/drawing/2014/main" id="{E89C8125-BC44-4ECE-6220-AA1AAC6BBEA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0AC91E-DB31-73E6-CFFF-3F4FD6D5DEE2}"/>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18711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A2AEA-ED37-9F47-9680-606C4BDD96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A86E22-31BD-A037-4ED1-0735A95873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8FF394-623F-DC78-58F1-025B599C31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E1AE00-AA8E-DB07-6478-3D4BD4AABAEF}"/>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6" name="Footer Placeholder 5">
            <a:extLst>
              <a:ext uri="{FF2B5EF4-FFF2-40B4-BE49-F238E27FC236}">
                <a16:creationId xmlns:a16="http://schemas.microsoft.com/office/drawing/2014/main" id="{EE91E062-9F16-264D-634A-745DECA6CC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5D3146-4509-EAE7-826A-9BF9BD52B760}"/>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12548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78D27-F10B-D332-9484-58D674F3B9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1E5D657-EA03-E8FD-53AE-3BEFF3A0F3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0D6116C-87A3-92F2-5B65-C27F8DA5B6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351632-D3F0-F8BB-99E7-DE9C8B1F8786}"/>
              </a:ext>
            </a:extLst>
          </p:cNvPr>
          <p:cNvSpPr>
            <a:spLocks noGrp="1"/>
          </p:cNvSpPr>
          <p:nvPr>
            <p:ph type="dt" sz="half" idx="10"/>
          </p:nvPr>
        </p:nvSpPr>
        <p:spPr/>
        <p:txBody>
          <a:bodyPr/>
          <a:lstStyle/>
          <a:p>
            <a:fld id="{EA2B29A5-DEC5-42C5-8BF5-C2A553C79ABA}" type="datetimeFigureOut">
              <a:rPr lang="en-US" smtClean="0"/>
              <a:t>7/10/2023</a:t>
            </a:fld>
            <a:endParaRPr lang="en-US"/>
          </a:p>
        </p:txBody>
      </p:sp>
      <p:sp>
        <p:nvSpPr>
          <p:cNvPr id="6" name="Footer Placeholder 5">
            <a:extLst>
              <a:ext uri="{FF2B5EF4-FFF2-40B4-BE49-F238E27FC236}">
                <a16:creationId xmlns:a16="http://schemas.microsoft.com/office/drawing/2014/main" id="{C9209F44-3442-A386-AC6C-2D840A7332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23494B-F576-293D-9D48-FCF784CE8394}"/>
              </a:ext>
            </a:extLst>
          </p:cNvPr>
          <p:cNvSpPr>
            <a:spLocks noGrp="1"/>
          </p:cNvSpPr>
          <p:nvPr>
            <p:ph type="sldNum" sz="quarter" idx="12"/>
          </p:nvPr>
        </p:nvSpPr>
        <p:spPr/>
        <p:txBody>
          <a:bodyPr/>
          <a:lstStyle/>
          <a:p>
            <a:fld id="{B9EAE806-95C0-4324-83F6-D490196874B8}" type="slidenum">
              <a:rPr lang="en-US" smtClean="0"/>
              <a:t>‹#›</a:t>
            </a:fld>
            <a:endParaRPr lang="en-US"/>
          </a:p>
        </p:txBody>
      </p:sp>
    </p:spTree>
    <p:extLst>
      <p:ext uri="{BB962C8B-B14F-4D97-AF65-F5344CB8AC3E}">
        <p14:creationId xmlns:p14="http://schemas.microsoft.com/office/powerpoint/2010/main" val="2100194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A9CC45-5BC7-0231-F6EB-455AF7F12A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7C2491-CAC0-CA07-3C78-15C8D1166F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740199-AC13-1083-E82F-0952DB2BAD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2B29A5-DEC5-42C5-8BF5-C2A553C79ABA}" type="datetimeFigureOut">
              <a:rPr lang="en-US" smtClean="0"/>
              <a:t>7/10/2023</a:t>
            </a:fld>
            <a:endParaRPr lang="en-US"/>
          </a:p>
        </p:txBody>
      </p:sp>
      <p:sp>
        <p:nvSpPr>
          <p:cNvPr id="5" name="Footer Placeholder 4">
            <a:extLst>
              <a:ext uri="{FF2B5EF4-FFF2-40B4-BE49-F238E27FC236}">
                <a16:creationId xmlns:a16="http://schemas.microsoft.com/office/drawing/2014/main" id="{FF9BF984-55B7-1AAE-7904-96D583F6D9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5F93FA8-342E-8225-4C46-767BE125D0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EAE806-95C0-4324-83F6-D490196874B8}" type="slidenum">
              <a:rPr lang="en-US" smtClean="0"/>
              <a:t>‹#›</a:t>
            </a:fld>
            <a:endParaRPr lang="en-US"/>
          </a:p>
        </p:txBody>
      </p:sp>
    </p:spTree>
    <p:extLst>
      <p:ext uri="{BB962C8B-B14F-4D97-AF65-F5344CB8AC3E}">
        <p14:creationId xmlns:p14="http://schemas.microsoft.com/office/powerpoint/2010/main" val="39992361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6525E-9DB5-B3CC-8711-1A13CBA6E0EB}"/>
              </a:ext>
            </a:extLst>
          </p:cNvPr>
          <p:cNvSpPr>
            <a:spLocks noGrp="1"/>
          </p:cNvSpPr>
          <p:nvPr>
            <p:ph type="ctrTitle"/>
          </p:nvPr>
        </p:nvSpPr>
        <p:spPr/>
        <p:txBody>
          <a:bodyPr/>
          <a:lstStyle/>
          <a:p>
            <a:r>
              <a:rPr lang="en-US" dirty="0"/>
              <a:t>Mag4 Interface Device</a:t>
            </a:r>
          </a:p>
        </p:txBody>
      </p:sp>
      <p:sp>
        <p:nvSpPr>
          <p:cNvPr id="3" name="Subtitle 2">
            <a:extLst>
              <a:ext uri="{FF2B5EF4-FFF2-40B4-BE49-F238E27FC236}">
                <a16:creationId xmlns:a16="http://schemas.microsoft.com/office/drawing/2014/main" id="{5FA2C081-5296-9EF9-14F0-5A28C2D27401}"/>
              </a:ext>
            </a:extLst>
          </p:cNvPr>
          <p:cNvSpPr>
            <a:spLocks noGrp="1"/>
          </p:cNvSpPr>
          <p:nvPr>
            <p:ph type="subTitle" idx="1"/>
          </p:nvPr>
        </p:nvSpPr>
        <p:spPr/>
        <p:txBody>
          <a:bodyPr/>
          <a:lstStyle/>
          <a:p>
            <a:r>
              <a:rPr lang="en-US" dirty="0"/>
              <a:t>EPIC </a:t>
            </a:r>
            <a:r>
              <a:rPr lang="en-US" dirty="0" err="1"/>
              <a:t>Robotz</a:t>
            </a:r>
            <a:endParaRPr lang="en-US" dirty="0"/>
          </a:p>
          <a:p>
            <a:r>
              <a:rPr lang="en-US" dirty="0"/>
              <a:t>July 2023</a:t>
            </a:r>
          </a:p>
        </p:txBody>
      </p:sp>
      <p:pic>
        <p:nvPicPr>
          <p:cNvPr id="4" name="Picture 3">
            <a:extLst>
              <a:ext uri="{FF2B5EF4-FFF2-40B4-BE49-F238E27FC236}">
                <a16:creationId xmlns:a16="http://schemas.microsoft.com/office/drawing/2014/main" id="{F57C7A7D-AA80-DEB4-6A3D-423F4D087BF8}"/>
              </a:ext>
            </a:extLst>
          </p:cNvPr>
          <p:cNvPicPr>
            <a:picLocks noChangeAspect="1"/>
          </p:cNvPicPr>
          <p:nvPr/>
        </p:nvPicPr>
        <p:blipFill>
          <a:blip r:embed="rId2"/>
          <a:stretch>
            <a:fillRect/>
          </a:stretch>
        </p:blipFill>
        <p:spPr>
          <a:xfrm>
            <a:off x="8609937" y="3725755"/>
            <a:ext cx="2684478" cy="2612572"/>
          </a:xfrm>
          <a:prstGeom prst="rect">
            <a:avLst/>
          </a:prstGeom>
        </p:spPr>
      </p:pic>
    </p:spTree>
    <p:extLst>
      <p:ext uri="{BB962C8B-B14F-4D97-AF65-F5344CB8AC3E}">
        <p14:creationId xmlns:p14="http://schemas.microsoft.com/office/powerpoint/2010/main" val="2257857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F150A-0057-DED1-76F3-8817200FAB96}"/>
              </a:ext>
            </a:extLst>
          </p:cNvPr>
          <p:cNvSpPr>
            <a:spLocks noGrp="1"/>
          </p:cNvSpPr>
          <p:nvPr>
            <p:ph type="title"/>
          </p:nvPr>
        </p:nvSpPr>
        <p:spPr/>
        <p:txBody>
          <a:bodyPr/>
          <a:lstStyle/>
          <a:p>
            <a:r>
              <a:rPr lang="en-US" dirty="0"/>
              <a:t>Software to Simply Use the Mag4</a:t>
            </a:r>
          </a:p>
        </p:txBody>
      </p:sp>
      <p:sp>
        <p:nvSpPr>
          <p:cNvPr id="3" name="Content Placeholder 2">
            <a:extLst>
              <a:ext uri="{FF2B5EF4-FFF2-40B4-BE49-F238E27FC236}">
                <a16:creationId xmlns:a16="http://schemas.microsoft.com/office/drawing/2014/main" id="{874DC9C7-B0FD-BC75-8E73-8CCEE37306CA}"/>
              </a:ext>
            </a:extLst>
          </p:cNvPr>
          <p:cNvSpPr>
            <a:spLocks noGrp="1"/>
          </p:cNvSpPr>
          <p:nvPr>
            <p:ph idx="1"/>
          </p:nvPr>
        </p:nvSpPr>
        <p:spPr>
          <a:xfrm>
            <a:off x="744016" y="1414196"/>
            <a:ext cx="10217426" cy="4855975"/>
          </a:xfrm>
        </p:spPr>
        <p:txBody>
          <a:bodyPr>
            <a:normAutofit fontScale="55000" lnSpcReduction="20000"/>
          </a:bodyPr>
          <a:lstStyle/>
          <a:p>
            <a:pPr marL="0" indent="0">
              <a:buNone/>
            </a:pPr>
            <a:r>
              <a:rPr lang="en-US" dirty="0"/>
              <a:t>Copy the java class “Mag4” to your Project.  </a:t>
            </a:r>
            <a:r>
              <a:rPr lang="en-US" dirty="0">
                <a:latin typeface="Calibri" panose="020F0502020204030204" pitchFamily="34" charset="0"/>
                <a:ea typeface="Microsoft Sans Serif" panose="020B0604020202020204" pitchFamily="34" charset="0"/>
                <a:cs typeface="Calibri" panose="020F0502020204030204" pitchFamily="34" charset="0"/>
              </a:rPr>
              <a:t>It is found under </a:t>
            </a:r>
            <a:r>
              <a:rPr lang="en-US" b="0" dirty="0">
                <a:effectLst/>
                <a:latin typeface="Calibri" panose="020F0502020204030204" pitchFamily="34" charset="0"/>
                <a:ea typeface="Microsoft Sans Serif" panose="020B0604020202020204" pitchFamily="34" charset="0"/>
                <a:cs typeface="Calibri" panose="020F0502020204030204" pitchFamily="34" charset="0"/>
              </a:rPr>
              <a:t>../</a:t>
            </a:r>
            <a:r>
              <a:rPr lang="en-US" b="0" dirty="0" err="1">
                <a:effectLst/>
                <a:latin typeface="Calibri" panose="020F0502020204030204" pitchFamily="34" charset="0"/>
                <a:ea typeface="Microsoft Sans Serif" panose="020B0604020202020204" pitchFamily="34" charset="0"/>
                <a:cs typeface="Calibri" panose="020F0502020204030204" pitchFamily="34" charset="0"/>
              </a:rPr>
              <a:t>src</a:t>
            </a:r>
            <a:r>
              <a:rPr lang="en-US" b="0" dirty="0">
                <a:effectLst/>
                <a:latin typeface="Calibri" panose="020F0502020204030204" pitchFamily="34" charset="0"/>
                <a:ea typeface="Microsoft Sans Serif" panose="020B0604020202020204" pitchFamily="34" charset="0"/>
                <a:cs typeface="Calibri" panose="020F0502020204030204" pitchFamily="34" charset="0"/>
              </a:rPr>
              <a:t>/main/java/</a:t>
            </a:r>
            <a:r>
              <a:rPr lang="en-US" b="0" dirty="0" err="1">
                <a:effectLst/>
                <a:latin typeface="Calibri" panose="020F0502020204030204" pitchFamily="34" charset="0"/>
                <a:ea typeface="Microsoft Sans Serif" panose="020B0604020202020204" pitchFamily="34" charset="0"/>
                <a:cs typeface="Calibri" panose="020F0502020204030204" pitchFamily="34" charset="0"/>
              </a:rPr>
              <a:t>frc</a:t>
            </a:r>
            <a:r>
              <a:rPr lang="en-US" b="0" dirty="0">
                <a:effectLst/>
                <a:latin typeface="Calibri" panose="020F0502020204030204" pitchFamily="34" charset="0"/>
                <a:ea typeface="Microsoft Sans Serif" panose="020B0604020202020204" pitchFamily="34" charset="0"/>
                <a:cs typeface="Calibri" panose="020F0502020204030204" pitchFamily="34" charset="0"/>
              </a:rPr>
              <a:t>/robot/Mag4.java</a:t>
            </a:r>
            <a:r>
              <a:rPr lang="en-US" b="0" dirty="0">
                <a:effectLst/>
                <a:latin typeface="Calibri" panose="020F0502020204030204" pitchFamily="34" charset="0"/>
                <a:cs typeface="Calibri" panose="020F0502020204030204" pitchFamily="34" charset="0"/>
              </a:rPr>
              <a:t>.</a:t>
            </a:r>
          </a:p>
          <a:p>
            <a:pPr marL="0" indent="0">
              <a:buNone/>
            </a:pPr>
            <a:endParaRPr lang="en-US" dirty="0"/>
          </a:p>
          <a:p>
            <a:pPr marL="0" indent="0">
              <a:buNone/>
            </a:pPr>
            <a:r>
              <a:rPr lang="en-US" b="0" dirty="0">
                <a:effectLst/>
                <a:latin typeface="Calibri" panose="020F0502020204030204" pitchFamily="34" charset="0"/>
                <a:cs typeface="Calibri" panose="020F0502020204030204" pitchFamily="34" charset="0"/>
              </a:rPr>
              <a:t>In your Robot Code:</a:t>
            </a:r>
          </a:p>
          <a:p>
            <a:pPr marL="0" indent="0">
              <a:buNone/>
            </a:pPr>
            <a:r>
              <a:rPr lang="en-US" sz="2500" b="0" dirty="0">
                <a:effectLst/>
                <a:latin typeface="Courier New" panose="02070309020205020404" pitchFamily="49" charset="0"/>
                <a:cs typeface="Courier New" panose="02070309020205020404" pitchFamily="49" charset="0"/>
              </a:rPr>
              <a:t>	import frc.robot.Mag4.Mag4Data;</a:t>
            </a:r>
          </a:p>
          <a:p>
            <a:pPr marL="0" indent="0">
              <a:buNone/>
            </a:pPr>
            <a:endParaRPr lang="en-US" dirty="0"/>
          </a:p>
          <a:p>
            <a:pPr marL="0" indent="0">
              <a:buNone/>
            </a:pPr>
            <a:r>
              <a:rPr lang="en-US" dirty="0"/>
              <a:t>In your code, create a Mag4 Object in your robot code:</a:t>
            </a:r>
          </a:p>
          <a:p>
            <a:pPr marL="457200" lvl="1" indent="0">
              <a:buNone/>
            </a:pPr>
            <a:r>
              <a:rPr lang="en-US" sz="2500" dirty="0">
                <a:latin typeface="Courier New" panose="02070309020205020404" pitchFamily="49" charset="0"/>
                <a:cs typeface="Courier New" panose="02070309020205020404" pitchFamily="49" charset="0"/>
              </a:rPr>
              <a:t>	Mag4 </a:t>
            </a:r>
            <a:r>
              <a:rPr lang="en-US" sz="2500" dirty="0" err="1">
                <a:latin typeface="Courier New" panose="02070309020205020404" pitchFamily="49" charset="0"/>
                <a:cs typeface="Courier New" panose="02070309020205020404" pitchFamily="49" charset="0"/>
              </a:rPr>
              <a:t>mag4</a:t>
            </a:r>
            <a:r>
              <a:rPr lang="en-US" sz="2500" dirty="0">
                <a:latin typeface="Courier New" panose="02070309020205020404" pitchFamily="49" charset="0"/>
                <a:cs typeface="Courier New" panose="02070309020205020404" pitchFamily="49" charset="0"/>
              </a:rPr>
              <a:t> = new Mag4();</a:t>
            </a:r>
          </a:p>
          <a:p>
            <a:pPr marL="457200" lvl="1" indent="0">
              <a:buNone/>
            </a:pPr>
            <a:endParaRPr lang="en-US" dirty="0"/>
          </a:p>
          <a:p>
            <a:pPr marL="0" indent="0">
              <a:buNone/>
            </a:pPr>
            <a:r>
              <a:rPr lang="en-US" dirty="0"/>
              <a:t>When you want the data from the Mag4 interface device, do:</a:t>
            </a:r>
          </a:p>
          <a:p>
            <a:pPr marL="0" indent="0">
              <a:buNone/>
            </a:pPr>
            <a:r>
              <a:rPr lang="en-US" dirty="0">
                <a:latin typeface="Courier New" panose="02070309020205020404" pitchFamily="49" charset="0"/>
                <a:cs typeface="Courier New" panose="02070309020205020404" pitchFamily="49" charset="0"/>
              </a:rPr>
              <a:t>	Mag4Data data = mag4.getData();</a:t>
            </a:r>
          </a:p>
          <a:p>
            <a:pPr marL="0" indent="0">
              <a:buNone/>
            </a:pPr>
            <a:r>
              <a:rPr lang="en-US" dirty="0">
                <a:latin typeface="Courier New" panose="02070309020205020404" pitchFamily="49" charset="0"/>
                <a:cs typeface="Courier New" panose="02070309020205020404" pitchFamily="49" charset="0"/>
              </a:rPr>
              <a:t>	float angle1 = </a:t>
            </a:r>
            <a:r>
              <a:rPr lang="en-US" dirty="0" err="1">
                <a:latin typeface="Courier New" panose="02070309020205020404" pitchFamily="49" charset="0"/>
                <a:cs typeface="Courier New" panose="02070309020205020404" pitchFamily="49" charset="0"/>
              </a:rPr>
              <a:t>data.angles</a:t>
            </a:r>
            <a:r>
              <a:rPr lang="en-US" dirty="0">
                <a:latin typeface="Courier New" panose="02070309020205020404" pitchFamily="49" charset="0"/>
                <a:cs typeface="Courier New" panose="02070309020205020404" pitchFamily="49" charset="0"/>
              </a:rPr>
              <a:t>[0];  </a:t>
            </a:r>
          </a:p>
          <a:p>
            <a:pPr marL="0" indent="0">
              <a:buNone/>
            </a:pPr>
            <a:r>
              <a:rPr lang="en-US" dirty="0">
                <a:latin typeface="Courier New" panose="02070309020205020404" pitchFamily="49" charset="0"/>
                <a:cs typeface="Courier New" panose="02070309020205020404" pitchFamily="49" charset="0"/>
              </a:rPr>
              <a:t>	// similar for other parameters)</a:t>
            </a:r>
          </a:p>
          <a:p>
            <a:pPr marL="0" indent="0">
              <a:buNone/>
            </a:pPr>
            <a:endParaRPr lang="en-US" dirty="0"/>
          </a:p>
          <a:p>
            <a:pPr marL="0" indent="0">
              <a:buNone/>
            </a:pPr>
            <a:r>
              <a:rPr lang="en-US" sz="2900" dirty="0" err="1"/>
              <a:t>getData</a:t>
            </a:r>
            <a:r>
              <a:rPr lang="en-US" sz="2900" dirty="0"/>
              <a:t>() will require about 0.3 milliseconds to run.  </a:t>
            </a:r>
          </a:p>
          <a:p>
            <a:pPr marL="0" indent="0">
              <a:buNone/>
            </a:pPr>
            <a:r>
              <a:rPr lang="en-US" sz="2900" dirty="0"/>
              <a:t>The returned data will have a latency of just over 0.3 milliseconds.  </a:t>
            </a:r>
          </a:p>
          <a:p>
            <a:pPr marL="0" indent="0">
              <a:buNone/>
            </a:pPr>
            <a:r>
              <a:rPr lang="en-US" sz="2900" dirty="0"/>
              <a:t>The data object returned contains the pulse count and angle measurements for all four encoders.</a:t>
            </a:r>
          </a:p>
          <a:p>
            <a:pPr marL="0" indent="0">
              <a:buNone/>
            </a:pPr>
            <a:r>
              <a:rPr lang="en-US" sz="2900" dirty="0"/>
              <a:t>Note that Mag4 does not run in the background or use multithreaded objects.</a:t>
            </a:r>
          </a:p>
          <a:p>
            <a:pPr lvl="1"/>
            <a:endParaRPr lang="en-US" dirty="0"/>
          </a:p>
        </p:txBody>
      </p:sp>
    </p:spTree>
    <p:extLst>
      <p:ext uri="{BB962C8B-B14F-4D97-AF65-F5344CB8AC3E}">
        <p14:creationId xmlns:p14="http://schemas.microsoft.com/office/powerpoint/2010/main" val="879628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49D97-51B4-A946-99AD-30AE786AFE5E}"/>
              </a:ext>
            </a:extLst>
          </p:cNvPr>
          <p:cNvSpPr>
            <a:spLocks noGrp="1"/>
          </p:cNvSpPr>
          <p:nvPr>
            <p:ph type="title"/>
          </p:nvPr>
        </p:nvSpPr>
        <p:spPr/>
        <p:txBody>
          <a:bodyPr/>
          <a:lstStyle/>
          <a:p>
            <a:r>
              <a:rPr lang="en-US" dirty="0"/>
              <a:t>Software for Development</a:t>
            </a:r>
          </a:p>
        </p:txBody>
      </p:sp>
      <p:sp>
        <p:nvSpPr>
          <p:cNvPr id="3" name="Content Placeholder 2">
            <a:extLst>
              <a:ext uri="{FF2B5EF4-FFF2-40B4-BE49-F238E27FC236}">
                <a16:creationId xmlns:a16="http://schemas.microsoft.com/office/drawing/2014/main" id="{551DC3DD-E55D-F512-4049-CE5F6AE06A80}"/>
              </a:ext>
            </a:extLst>
          </p:cNvPr>
          <p:cNvSpPr>
            <a:spLocks noGrp="1"/>
          </p:cNvSpPr>
          <p:nvPr>
            <p:ph idx="1"/>
          </p:nvPr>
        </p:nvSpPr>
        <p:spPr/>
        <p:txBody>
          <a:bodyPr>
            <a:normAutofit lnSpcReduction="10000"/>
          </a:bodyPr>
          <a:lstStyle/>
          <a:p>
            <a:r>
              <a:rPr lang="en-US" dirty="0"/>
              <a:t>Two Categories:  </a:t>
            </a:r>
            <a:r>
              <a:rPr lang="en-US" dirty="0" err="1"/>
              <a:t>RoboRio</a:t>
            </a:r>
            <a:r>
              <a:rPr lang="en-US" dirty="0"/>
              <a:t> and Raspberry Pi PICO</a:t>
            </a:r>
          </a:p>
          <a:p>
            <a:r>
              <a:rPr lang="en-US" dirty="0"/>
              <a:t>Setup for </a:t>
            </a:r>
            <a:r>
              <a:rPr lang="en-US" dirty="0" err="1"/>
              <a:t>RoboRio</a:t>
            </a:r>
            <a:r>
              <a:rPr lang="en-US" dirty="0"/>
              <a:t> according to FRC instructions.  </a:t>
            </a:r>
          </a:p>
          <a:p>
            <a:pPr lvl="1"/>
            <a:r>
              <a:rPr lang="en-US" dirty="0"/>
              <a:t>Must use </a:t>
            </a:r>
            <a:r>
              <a:rPr lang="en-US" dirty="0" err="1"/>
              <a:t>VSCode</a:t>
            </a:r>
            <a:r>
              <a:rPr lang="en-US" dirty="0"/>
              <a:t> configured for </a:t>
            </a:r>
            <a:r>
              <a:rPr lang="en-US" dirty="0" err="1"/>
              <a:t>RoBoRio</a:t>
            </a:r>
            <a:r>
              <a:rPr lang="en-US" dirty="0"/>
              <a:t>:  </a:t>
            </a:r>
          </a:p>
          <a:p>
            <a:r>
              <a:rPr lang="en-US" dirty="0"/>
              <a:t>Setup for Raspberry Pi PICO very Involved.</a:t>
            </a:r>
          </a:p>
          <a:p>
            <a:pPr lvl="1"/>
            <a:r>
              <a:rPr lang="en-US" dirty="0"/>
              <a:t>Must use </a:t>
            </a:r>
            <a:r>
              <a:rPr lang="en-US" dirty="0" err="1"/>
              <a:t>VSCode</a:t>
            </a:r>
            <a:r>
              <a:rPr lang="en-US" dirty="0"/>
              <a:t> configured for PICO:  </a:t>
            </a:r>
          </a:p>
          <a:p>
            <a:pPr lvl="1"/>
            <a:r>
              <a:rPr lang="en-US" dirty="0"/>
              <a:t>I installed “Pico-v1.50” SDK for Windows</a:t>
            </a:r>
          </a:p>
          <a:p>
            <a:pPr lvl="1"/>
            <a:r>
              <a:rPr lang="en-US" dirty="0"/>
              <a:t>Pay special attention to environment variables:</a:t>
            </a:r>
          </a:p>
          <a:p>
            <a:pPr lvl="2"/>
            <a:r>
              <a:rPr lang="en-US" b="0" dirty="0">
                <a:effectLst/>
                <a:latin typeface="Microsoft Sans Serif" panose="020B0604020202020204" pitchFamily="34" charset="0"/>
                <a:ea typeface="Microsoft Sans Serif" panose="020B0604020202020204" pitchFamily="34" charset="0"/>
                <a:cs typeface="Microsoft Sans Serif" panose="020B0604020202020204" pitchFamily="34" charset="0"/>
              </a:rPr>
              <a:t>PICO_INSTALL_PATH</a:t>
            </a:r>
          </a:p>
          <a:p>
            <a:pPr lvl="2"/>
            <a:r>
              <a:rPr lang="en-US" b="0" dirty="0">
                <a:effectLst/>
                <a:latin typeface="Microsoft Sans Serif" panose="020B0604020202020204" pitchFamily="34" charset="0"/>
                <a:ea typeface="Microsoft Sans Serif" panose="020B0604020202020204" pitchFamily="34" charset="0"/>
                <a:cs typeface="Microsoft Sans Serif" panose="020B0604020202020204" pitchFamily="34" charset="0"/>
              </a:rPr>
              <a:t>PICO_SDK_PATH "C:/Program Files/Raspberry Pi/Pico SDK v1.5.0/pico-</a:t>
            </a:r>
            <a:r>
              <a:rPr lang="en-US" b="0" dirty="0" err="1">
                <a:effectLst/>
                <a:latin typeface="Microsoft Sans Serif" panose="020B0604020202020204" pitchFamily="34" charset="0"/>
                <a:ea typeface="Microsoft Sans Serif" panose="020B0604020202020204" pitchFamily="34" charset="0"/>
                <a:cs typeface="Microsoft Sans Serif" panose="020B0604020202020204" pitchFamily="34" charset="0"/>
              </a:rPr>
              <a:t>sdk</a:t>
            </a:r>
            <a:r>
              <a:rPr lang="en-US" b="0" dirty="0">
                <a:effectLst/>
                <a:latin typeface="Microsoft Sans Serif" panose="020B0604020202020204" pitchFamily="34" charset="0"/>
                <a:ea typeface="Microsoft Sans Serif" panose="020B0604020202020204" pitchFamily="34" charset="0"/>
                <a:cs typeface="Microsoft Sans Serif" panose="020B0604020202020204" pitchFamily="34" charset="0"/>
              </a:rPr>
              <a:t>“</a:t>
            </a:r>
          </a:p>
          <a:p>
            <a:pPr lvl="2"/>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I set PICO_SDK_PATH in </a:t>
            </a:r>
            <a:r>
              <a:rPr lang="en-US" dirty="0" err="1">
                <a:latin typeface="Microsoft Sans Serif" panose="020B0604020202020204" pitchFamily="34" charset="0"/>
                <a:ea typeface="Microsoft Sans Serif" panose="020B0604020202020204" pitchFamily="34" charset="0"/>
                <a:cs typeface="Microsoft Sans Serif" panose="020B0604020202020204" pitchFamily="34" charset="0"/>
              </a:rPr>
              <a:t>pico_sdk_import.cmake</a:t>
            </a: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 file.  </a:t>
            </a:r>
          </a:p>
          <a:p>
            <a:pPr marL="1371600" lvl="3" indent="0">
              <a:buNone/>
            </a:pPr>
            <a:r>
              <a:rPr lang="en-US" sz="1600" dirty="0">
                <a:latin typeface="Microsoft Sans Serif" panose="020B0604020202020204" pitchFamily="34" charset="0"/>
                <a:ea typeface="Microsoft Sans Serif" panose="020B0604020202020204" pitchFamily="34" charset="0"/>
                <a:cs typeface="Microsoft Sans Serif" panose="020B0604020202020204" pitchFamily="34" charset="0"/>
              </a:rPr>
              <a:t>(Not recommended, but no good alternative).</a:t>
            </a:r>
            <a:endParaRPr lang="en-US" b="0" dirty="0">
              <a:effectLst/>
              <a:latin typeface="Microsoft Sans Serif" panose="020B0604020202020204" pitchFamily="34" charset="0"/>
              <a:ea typeface="Microsoft Sans Serif" panose="020B0604020202020204" pitchFamily="34" charset="0"/>
              <a:cs typeface="Microsoft Sans Serif" panose="020B0604020202020204" pitchFamily="34" charset="0"/>
            </a:endParaRPr>
          </a:p>
          <a:p>
            <a:pPr lvl="2"/>
            <a:endParaRPr lang="en-US" dirty="0"/>
          </a:p>
        </p:txBody>
      </p:sp>
      <p:pic>
        <p:nvPicPr>
          <p:cNvPr id="5" name="Picture 4">
            <a:extLst>
              <a:ext uri="{FF2B5EF4-FFF2-40B4-BE49-F238E27FC236}">
                <a16:creationId xmlns:a16="http://schemas.microsoft.com/office/drawing/2014/main" id="{D59EAF44-29AE-D741-F7B5-38EFC3C58EAF}"/>
              </a:ext>
            </a:extLst>
          </p:cNvPr>
          <p:cNvPicPr>
            <a:picLocks noChangeAspect="1"/>
          </p:cNvPicPr>
          <p:nvPr/>
        </p:nvPicPr>
        <p:blipFill>
          <a:blip r:embed="rId2"/>
          <a:stretch>
            <a:fillRect/>
          </a:stretch>
        </p:blipFill>
        <p:spPr>
          <a:xfrm>
            <a:off x="8702890" y="2489582"/>
            <a:ext cx="894805" cy="617107"/>
          </a:xfrm>
          <a:prstGeom prst="rect">
            <a:avLst/>
          </a:prstGeom>
        </p:spPr>
      </p:pic>
      <p:pic>
        <p:nvPicPr>
          <p:cNvPr id="7" name="Picture 6">
            <a:extLst>
              <a:ext uri="{FF2B5EF4-FFF2-40B4-BE49-F238E27FC236}">
                <a16:creationId xmlns:a16="http://schemas.microsoft.com/office/drawing/2014/main" id="{FD4F4680-9FD8-AF57-7746-1FE937010CD8}"/>
              </a:ext>
            </a:extLst>
          </p:cNvPr>
          <p:cNvPicPr>
            <a:picLocks noChangeAspect="1"/>
          </p:cNvPicPr>
          <p:nvPr/>
        </p:nvPicPr>
        <p:blipFill>
          <a:blip r:embed="rId3"/>
          <a:stretch>
            <a:fillRect/>
          </a:stretch>
        </p:blipFill>
        <p:spPr>
          <a:xfrm>
            <a:off x="8721822" y="3581666"/>
            <a:ext cx="841510" cy="617107"/>
          </a:xfrm>
          <a:prstGeom prst="rect">
            <a:avLst/>
          </a:prstGeom>
        </p:spPr>
      </p:pic>
    </p:spTree>
    <p:extLst>
      <p:ext uri="{BB962C8B-B14F-4D97-AF65-F5344CB8AC3E}">
        <p14:creationId xmlns:p14="http://schemas.microsoft.com/office/powerpoint/2010/main" val="4191106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22C85-E821-6540-F9C1-F36957EA5CD7}"/>
              </a:ext>
            </a:extLst>
          </p:cNvPr>
          <p:cNvSpPr>
            <a:spLocks noGrp="1"/>
          </p:cNvSpPr>
          <p:nvPr>
            <p:ph type="title"/>
          </p:nvPr>
        </p:nvSpPr>
        <p:spPr/>
        <p:txBody>
          <a:bodyPr/>
          <a:lstStyle/>
          <a:p>
            <a:r>
              <a:rPr lang="en-US" dirty="0"/>
              <a:t>Software Roadmap</a:t>
            </a:r>
          </a:p>
        </p:txBody>
      </p:sp>
      <p:sp>
        <p:nvSpPr>
          <p:cNvPr id="3" name="Content Placeholder 2">
            <a:extLst>
              <a:ext uri="{FF2B5EF4-FFF2-40B4-BE49-F238E27FC236}">
                <a16:creationId xmlns:a16="http://schemas.microsoft.com/office/drawing/2014/main" id="{D1BD8C7C-DC73-939C-96D5-BD59B2F6C066}"/>
              </a:ext>
            </a:extLst>
          </p:cNvPr>
          <p:cNvSpPr>
            <a:spLocks noGrp="1"/>
          </p:cNvSpPr>
          <p:nvPr>
            <p:ph idx="1"/>
          </p:nvPr>
        </p:nvSpPr>
        <p:spPr/>
        <p:txBody>
          <a:bodyPr>
            <a:normAutofit lnSpcReduction="10000"/>
          </a:bodyPr>
          <a:lstStyle/>
          <a:p>
            <a:r>
              <a:rPr lang="en-US" dirty="0"/>
              <a:t>For </a:t>
            </a:r>
            <a:r>
              <a:rPr lang="en-US" dirty="0" err="1"/>
              <a:t>RoboRio</a:t>
            </a:r>
            <a:endParaRPr lang="en-US" dirty="0"/>
          </a:p>
          <a:p>
            <a:pPr lvl="1"/>
            <a:r>
              <a:rPr lang="en-US" dirty="0"/>
              <a:t>Main files are:</a:t>
            </a:r>
          </a:p>
          <a:p>
            <a:pPr lvl="2"/>
            <a:r>
              <a:rPr lang="en-US" dirty="0"/>
              <a:t>Mag4.java  -- Contains the class that interfaces with the Mag4 device</a:t>
            </a:r>
          </a:p>
          <a:p>
            <a:pPr lvl="2"/>
            <a:r>
              <a:rPr lang="en-US" dirty="0"/>
              <a:t>Mag4Tester.java – Contains code for test board</a:t>
            </a:r>
          </a:p>
          <a:p>
            <a:pPr lvl="2"/>
            <a:r>
              <a:rPr lang="en-US" dirty="0"/>
              <a:t>Robot.java – Contains code to include Mag4Tester</a:t>
            </a:r>
          </a:p>
          <a:p>
            <a:r>
              <a:rPr lang="en-US" dirty="0"/>
              <a:t>For PICO</a:t>
            </a:r>
          </a:p>
          <a:p>
            <a:pPr lvl="1"/>
            <a:r>
              <a:rPr lang="en-US" dirty="0"/>
              <a:t>Main production code is under Mag4Pico/mag4</a:t>
            </a:r>
          </a:p>
          <a:p>
            <a:pPr lvl="2"/>
            <a:r>
              <a:rPr lang="en-US" dirty="0"/>
              <a:t>USE THIS TO BURN NEW DEVICES</a:t>
            </a:r>
          </a:p>
          <a:p>
            <a:pPr lvl="1"/>
            <a:r>
              <a:rPr lang="en-US" dirty="0"/>
              <a:t>The code on the PICO used to control the stepper motor for testing is under Mag4Pico/</a:t>
            </a:r>
            <a:r>
              <a:rPr lang="en-US" dirty="0" err="1"/>
              <a:t>motordrive</a:t>
            </a:r>
            <a:endParaRPr lang="en-US" dirty="0"/>
          </a:p>
          <a:p>
            <a:pPr lvl="2"/>
            <a:r>
              <a:rPr lang="en-US" dirty="0"/>
              <a:t>This code can be used to control a generic stepper, both with a UART and USB at the same time.</a:t>
            </a:r>
          </a:p>
        </p:txBody>
      </p:sp>
      <p:sp>
        <p:nvSpPr>
          <p:cNvPr id="6" name="TextBox 5">
            <a:extLst>
              <a:ext uri="{FF2B5EF4-FFF2-40B4-BE49-F238E27FC236}">
                <a16:creationId xmlns:a16="http://schemas.microsoft.com/office/drawing/2014/main" id="{C475820F-271B-B52E-6B46-6F1071D8D1E5}"/>
              </a:ext>
            </a:extLst>
          </p:cNvPr>
          <p:cNvSpPr txBox="1"/>
          <p:nvPr/>
        </p:nvSpPr>
        <p:spPr>
          <a:xfrm>
            <a:off x="3862063" y="2271801"/>
            <a:ext cx="5696541" cy="369332"/>
          </a:xfrm>
          <a:prstGeom prst="rect">
            <a:avLst/>
          </a:prstGeom>
          <a:noFill/>
        </p:spPr>
        <p:txBody>
          <a:bodyPr wrap="square" rtlCol="0">
            <a:spAutoFit/>
          </a:bodyPr>
          <a:lstStyle/>
          <a:p>
            <a:pPr marL="0" indent="0">
              <a:buNone/>
            </a:pPr>
            <a:r>
              <a:rPr lang="en-US" b="0" dirty="0">
                <a:solidFill>
                  <a:srgbClr val="FF0000"/>
                </a:solidFill>
                <a:effectLst/>
                <a:latin typeface="Calibri" panose="020F0502020204030204" pitchFamily="34" charset="0"/>
                <a:ea typeface="Microsoft Sans Serif" panose="020B0604020202020204" pitchFamily="34" charset="0"/>
                <a:cs typeface="Calibri" panose="020F0502020204030204" pitchFamily="34" charset="0"/>
              </a:rPr>
              <a:t>(Found under: ../</a:t>
            </a:r>
            <a:r>
              <a:rPr lang="en-US" b="0" dirty="0" err="1">
                <a:solidFill>
                  <a:srgbClr val="FF0000"/>
                </a:solidFill>
                <a:effectLst/>
                <a:latin typeface="Calibri" panose="020F0502020204030204" pitchFamily="34" charset="0"/>
                <a:ea typeface="Microsoft Sans Serif" panose="020B0604020202020204" pitchFamily="34" charset="0"/>
                <a:cs typeface="Calibri" panose="020F0502020204030204" pitchFamily="34" charset="0"/>
              </a:rPr>
              <a:t>src</a:t>
            </a:r>
            <a:r>
              <a:rPr lang="en-US" b="0" dirty="0">
                <a:solidFill>
                  <a:srgbClr val="FF0000"/>
                </a:solidFill>
                <a:effectLst/>
                <a:latin typeface="Calibri" panose="020F0502020204030204" pitchFamily="34" charset="0"/>
                <a:ea typeface="Microsoft Sans Serif" panose="020B0604020202020204" pitchFamily="34" charset="0"/>
                <a:cs typeface="Calibri" panose="020F0502020204030204" pitchFamily="34" charset="0"/>
              </a:rPr>
              <a:t>/main/java/</a:t>
            </a:r>
            <a:r>
              <a:rPr lang="en-US" b="0" dirty="0" err="1">
                <a:solidFill>
                  <a:srgbClr val="FF0000"/>
                </a:solidFill>
                <a:effectLst/>
                <a:latin typeface="Calibri" panose="020F0502020204030204" pitchFamily="34" charset="0"/>
                <a:ea typeface="Microsoft Sans Serif" panose="020B0604020202020204" pitchFamily="34" charset="0"/>
                <a:cs typeface="Calibri" panose="020F0502020204030204" pitchFamily="34" charset="0"/>
              </a:rPr>
              <a:t>frc</a:t>
            </a:r>
            <a:r>
              <a:rPr lang="en-US" b="0" dirty="0">
                <a:solidFill>
                  <a:srgbClr val="FF0000"/>
                </a:solidFill>
                <a:effectLst/>
                <a:latin typeface="Calibri" panose="020F0502020204030204" pitchFamily="34" charset="0"/>
                <a:ea typeface="Microsoft Sans Serif" panose="020B0604020202020204" pitchFamily="34" charset="0"/>
                <a:cs typeface="Calibri" panose="020F0502020204030204" pitchFamily="34" charset="0"/>
              </a:rPr>
              <a:t>/robot)</a:t>
            </a:r>
            <a:endParaRPr lang="en-US" b="0" dirty="0">
              <a:solidFill>
                <a:srgbClr val="FF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120531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4B753-9717-1CD2-9CA1-F4F4A776F890}"/>
              </a:ext>
            </a:extLst>
          </p:cNvPr>
          <p:cNvSpPr>
            <a:spLocks noGrp="1"/>
          </p:cNvSpPr>
          <p:nvPr>
            <p:ph type="title"/>
          </p:nvPr>
        </p:nvSpPr>
        <p:spPr/>
        <p:txBody>
          <a:bodyPr/>
          <a:lstStyle/>
          <a:p>
            <a:r>
              <a:rPr lang="en-US" dirty="0"/>
              <a:t>Development Software for PICO</a:t>
            </a:r>
          </a:p>
        </p:txBody>
      </p:sp>
      <p:graphicFrame>
        <p:nvGraphicFramePr>
          <p:cNvPr id="4" name="Table 4">
            <a:extLst>
              <a:ext uri="{FF2B5EF4-FFF2-40B4-BE49-F238E27FC236}">
                <a16:creationId xmlns:a16="http://schemas.microsoft.com/office/drawing/2014/main" id="{A0752A1D-DF6C-B6C1-8BD6-78F81C286D0A}"/>
              </a:ext>
            </a:extLst>
          </p:cNvPr>
          <p:cNvGraphicFramePr>
            <a:graphicFrameLocks noGrp="1"/>
          </p:cNvGraphicFramePr>
          <p:nvPr>
            <p:extLst>
              <p:ext uri="{D42A27DB-BD31-4B8C-83A1-F6EECF244321}">
                <p14:modId xmlns:p14="http://schemas.microsoft.com/office/powerpoint/2010/main" val="35892280"/>
              </p:ext>
            </p:extLst>
          </p:nvPr>
        </p:nvGraphicFramePr>
        <p:xfrm>
          <a:off x="1134322" y="1503438"/>
          <a:ext cx="9276207" cy="4023360"/>
        </p:xfrm>
        <a:graphic>
          <a:graphicData uri="http://schemas.openxmlformats.org/drawingml/2006/table">
            <a:tbl>
              <a:tblPr firstRow="1" bandRow="1">
                <a:tableStyleId>{5C22544A-7EE6-4342-B048-85BDC9FD1C3A}</a:tableStyleId>
              </a:tblPr>
              <a:tblGrid>
                <a:gridCol w="1365919">
                  <a:extLst>
                    <a:ext uri="{9D8B030D-6E8A-4147-A177-3AD203B41FA5}">
                      <a16:colId xmlns:a16="http://schemas.microsoft.com/office/drawing/2014/main" val="331112308"/>
                    </a:ext>
                  </a:extLst>
                </a:gridCol>
                <a:gridCol w="4449039">
                  <a:extLst>
                    <a:ext uri="{9D8B030D-6E8A-4147-A177-3AD203B41FA5}">
                      <a16:colId xmlns:a16="http://schemas.microsoft.com/office/drawing/2014/main" val="1875700956"/>
                    </a:ext>
                  </a:extLst>
                </a:gridCol>
                <a:gridCol w="3461249">
                  <a:extLst>
                    <a:ext uri="{9D8B030D-6E8A-4147-A177-3AD203B41FA5}">
                      <a16:colId xmlns:a16="http://schemas.microsoft.com/office/drawing/2014/main" val="2843679829"/>
                    </a:ext>
                  </a:extLst>
                </a:gridCol>
              </a:tblGrid>
              <a:tr h="245724">
                <a:tc>
                  <a:txBody>
                    <a:bodyPr/>
                    <a:lstStyle/>
                    <a:p>
                      <a:r>
                        <a:rPr lang="en-US" dirty="0"/>
                        <a:t>Name</a:t>
                      </a:r>
                    </a:p>
                  </a:txBody>
                  <a:tcPr/>
                </a:tc>
                <a:tc>
                  <a:txBody>
                    <a:bodyPr/>
                    <a:lstStyle/>
                    <a:p>
                      <a:r>
                        <a:rPr lang="en-US" dirty="0"/>
                        <a:t>Purpose</a:t>
                      </a:r>
                    </a:p>
                  </a:txBody>
                  <a:tcPr/>
                </a:tc>
                <a:tc>
                  <a:txBody>
                    <a:bodyPr/>
                    <a:lstStyle/>
                    <a:p>
                      <a:r>
                        <a:rPr lang="en-US" dirty="0"/>
                        <a:t>Status</a:t>
                      </a:r>
                    </a:p>
                  </a:txBody>
                  <a:tcPr/>
                </a:tc>
                <a:extLst>
                  <a:ext uri="{0D108BD9-81ED-4DB2-BD59-A6C34878D82A}">
                    <a16:rowId xmlns:a16="http://schemas.microsoft.com/office/drawing/2014/main" val="418275525"/>
                  </a:ext>
                </a:extLst>
              </a:tr>
              <a:tr h="259433">
                <a:tc>
                  <a:txBody>
                    <a:bodyPr/>
                    <a:lstStyle/>
                    <a:p>
                      <a:r>
                        <a:rPr lang="en-US" sz="1400" baseline="0" dirty="0"/>
                        <a:t>adder</a:t>
                      </a:r>
                    </a:p>
                  </a:txBody>
                  <a:tcPr/>
                </a:tc>
                <a:tc>
                  <a:txBody>
                    <a:bodyPr/>
                    <a:lstStyle/>
                    <a:p>
                      <a:r>
                        <a:rPr lang="en-US" sz="1400" baseline="0" dirty="0"/>
                        <a:t>Experimenting with PIO blocks</a:t>
                      </a:r>
                    </a:p>
                  </a:txBody>
                  <a:tcPr/>
                </a:tc>
                <a:tc>
                  <a:txBody>
                    <a:bodyPr/>
                    <a:lstStyle/>
                    <a:p>
                      <a:r>
                        <a:rPr lang="en-US" sz="1400" baseline="0" dirty="0"/>
                        <a:t>Old, not important</a:t>
                      </a:r>
                    </a:p>
                  </a:txBody>
                  <a:tcPr/>
                </a:tc>
                <a:extLst>
                  <a:ext uri="{0D108BD9-81ED-4DB2-BD59-A6C34878D82A}">
                    <a16:rowId xmlns:a16="http://schemas.microsoft.com/office/drawing/2014/main" val="3010966478"/>
                  </a:ext>
                </a:extLst>
              </a:tr>
              <a:tr h="259433">
                <a:tc>
                  <a:txBody>
                    <a:bodyPr/>
                    <a:lstStyle/>
                    <a:p>
                      <a:r>
                        <a:rPr lang="en-US" sz="1400" baseline="0" dirty="0"/>
                        <a:t>blink</a:t>
                      </a:r>
                    </a:p>
                  </a:txBody>
                  <a:tcPr/>
                </a:tc>
                <a:tc>
                  <a:txBody>
                    <a:bodyPr/>
                    <a:lstStyle/>
                    <a:p>
                      <a:r>
                        <a:rPr lang="en-US" sz="1400" baseline="0" dirty="0" err="1"/>
                        <a:t>Misc</a:t>
                      </a:r>
                      <a:r>
                        <a:rPr lang="en-US" sz="1400" baseline="0" dirty="0"/>
                        <a:t> Experiments</a:t>
                      </a:r>
                    </a:p>
                  </a:txBody>
                  <a:tcPr/>
                </a:tc>
                <a:tc>
                  <a:txBody>
                    <a:bodyPr/>
                    <a:lstStyle/>
                    <a:p>
                      <a:r>
                        <a:rPr lang="en-US" sz="1400" baseline="0" dirty="0"/>
                        <a:t>Old, not important</a:t>
                      </a:r>
                    </a:p>
                  </a:txBody>
                  <a:tcPr/>
                </a:tc>
                <a:extLst>
                  <a:ext uri="{0D108BD9-81ED-4DB2-BD59-A6C34878D82A}">
                    <a16:rowId xmlns:a16="http://schemas.microsoft.com/office/drawing/2014/main" val="181111003"/>
                  </a:ext>
                </a:extLst>
              </a:tr>
              <a:tr h="204770">
                <a:tc>
                  <a:txBody>
                    <a:bodyPr/>
                    <a:lstStyle/>
                    <a:p>
                      <a:r>
                        <a:rPr lang="en-US" sz="1400" baseline="0" dirty="0"/>
                        <a:t>encoders</a:t>
                      </a:r>
                    </a:p>
                  </a:txBody>
                  <a:tcPr/>
                </a:tc>
                <a:tc>
                  <a:txBody>
                    <a:bodyPr/>
                    <a:lstStyle/>
                    <a:p>
                      <a:r>
                        <a:rPr lang="en-US" sz="1400" baseline="0" dirty="0"/>
                        <a:t>First versions of PWM reading</a:t>
                      </a:r>
                    </a:p>
                  </a:txBody>
                  <a:tcPr/>
                </a:tc>
                <a:tc>
                  <a:txBody>
                    <a:bodyPr/>
                    <a:lstStyle/>
                    <a:p>
                      <a:r>
                        <a:rPr lang="en-US" sz="1400" baseline="0" dirty="0"/>
                        <a:t>Obsolete</a:t>
                      </a:r>
                    </a:p>
                  </a:txBody>
                  <a:tcPr/>
                </a:tc>
                <a:extLst>
                  <a:ext uri="{0D108BD9-81ED-4DB2-BD59-A6C34878D82A}">
                    <a16:rowId xmlns:a16="http://schemas.microsoft.com/office/drawing/2014/main" val="3653721679"/>
                  </a:ext>
                </a:extLst>
              </a:tr>
              <a:tr h="259433">
                <a:tc>
                  <a:txBody>
                    <a:bodyPr/>
                    <a:lstStyle/>
                    <a:p>
                      <a:r>
                        <a:rPr lang="en-US" sz="1400" baseline="0" dirty="0" err="1"/>
                        <a:t>loopirq</a:t>
                      </a:r>
                      <a:endParaRPr lang="en-US" sz="1400" baseline="0" dirty="0"/>
                    </a:p>
                  </a:txBody>
                  <a:tcPr/>
                </a:tc>
                <a:tc>
                  <a:txBody>
                    <a:bodyPr/>
                    <a:lstStyle/>
                    <a:p>
                      <a:r>
                        <a:rPr lang="en-US" sz="1400" baseline="0" dirty="0"/>
                        <a:t>Experiments with Interrupts</a:t>
                      </a:r>
                    </a:p>
                  </a:txBody>
                  <a:tcPr/>
                </a:tc>
                <a:tc>
                  <a:txBody>
                    <a:bodyPr/>
                    <a:lstStyle/>
                    <a:p>
                      <a:r>
                        <a:rPr lang="en-US" sz="1400" baseline="0" dirty="0"/>
                        <a:t>Useful as examples</a:t>
                      </a:r>
                    </a:p>
                  </a:txBody>
                  <a:tcPr/>
                </a:tc>
                <a:extLst>
                  <a:ext uri="{0D108BD9-81ED-4DB2-BD59-A6C34878D82A}">
                    <a16:rowId xmlns:a16="http://schemas.microsoft.com/office/drawing/2014/main" val="2602954139"/>
                  </a:ext>
                </a:extLst>
              </a:tr>
              <a:tr h="259433">
                <a:tc>
                  <a:txBody>
                    <a:bodyPr/>
                    <a:lstStyle/>
                    <a:p>
                      <a:r>
                        <a:rPr lang="en-US" sz="1400" baseline="0" dirty="0"/>
                        <a:t>mag4</a:t>
                      </a:r>
                    </a:p>
                  </a:txBody>
                  <a:tcPr/>
                </a:tc>
                <a:tc>
                  <a:txBody>
                    <a:bodyPr/>
                    <a:lstStyle/>
                    <a:p>
                      <a:r>
                        <a:rPr lang="en-US" sz="1400" baseline="0" dirty="0"/>
                        <a:t>THE MAIN CODE</a:t>
                      </a:r>
                    </a:p>
                  </a:txBody>
                  <a:tcPr/>
                </a:tc>
                <a:tc>
                  <a:txBody>
                    <a:bodyPr/>
                    <a:lstStyle/>
                    <a:p>
                      <a:r>
                        <a:rPr lang="en-US" sz="1400" baseline="0" dirty="0"/>
                        <a:t>Used in production</a:t>
                      </a:r>
                    </a:p>
                  </a:txBody>
                  <a:tcPr/>
                </a:tc>
                <a:extLst>
                  <a:ext uri="{0D108BD9-81ED-4DB2-BD59-A6C34878D82A}">
                    <a16:rowId xmlns:a16="http://schemas.microsoft.com/office/drawing/2014/main" val="365282029"/>
                  </a:ext>
                </a:extLst>
              </a:tr>
              <a:tr h="204770">
                <a:tc>
                  <a:txBody>
                    <a:bodyPr/>
                    <a:lstStyle/>
                    <a:p>
                      <a:r>
                        <a:rPr lang="en-US" sz="1400" baseline="0" dirty="0" err="1"/>
                        <a:t>magreader</a:t>
                      </a:r>
                      <a:endParaRPr lang="en-US" sz="1400" baseline="0" dirty="0"/>
                    </a:p>
                  </a:txBody>
                  <a:tcPr/>
                </a:tc>
                <a:tc>
                  <a:txBody>
                    <a:bodyPr/>
                    <a:lstStyle/>
                    <a:p>
                      <a:r>
                        <a:rPr lang="en-US" sz="1400" baseline="0" dirty="0"/>
                        <a:t>SPI Experiments</a:t>
                      </a:r>
                    </a:p>
                  </a:txBody>
                  <a:tcPr/>
                </a:tc>
                <a:tc>
                  <a:txBody>
                    <a:bodyPr/>
                    <a:lstStyle/>
                    <a:p>
                      <a:r>
                        <a:rPr lang="en-US" sz="1400" baseline="0" dirty="0"/>
                        <a:t>Obsolete</a:t>
                      </a:r>
                    </a:p>
                  </a:txBody>
                  <a:tcPr/>
                </a:tc>
                <a:extLst>
                  <a:ext uri="{0D108BD9-81ED-4DB2-BD59-A6C34878D82A}">
                    <a16:rowId xmlns:a16="http://schemas.microsoft.com/office/drawing/2014/main" val="2437317230"/>
                  </a:ext>
                </a:extLst>
              </a:tr>
              <a:tr h="259433">
                <a:tc>
                  <a:txBody>
                    <a:bodyPr/>
                    <a:lstStyle/>
                    <a:p>
                      <a:r>
                        <a:rPr lang="en-US" sz="1400" baseline="0" dirty="0" err="1"/>
                        <a:t>motordrive</a:t>
                      </a:r>
                      <a:endParaRPr lang="en-US" sz="1400" baseline="0" dirty="0"/>
                    </a:p>
                  </a:txBody>
                  <a:tcPr/>
                </a:tc>
                <a:tc>
                  <a:txBody>
                    <a:bodyPr/>
                    <a:lstStyle/>
                    <a:p>
                      <a:r>
                        <a:rPr lang="en-US" sz="1400" baseline="0" dirty="0"/>
                        <a:t>Stepper Motor Driver</a:t>
                      </a:r>
                    </a:p>
                  </a:txBody>
                  <a:tcPr/>
                </a:tc>
                <a:tc>
                  <a:txBody>
                    <a:bodyPr/>
                    <a:lstStyle/>
                    <a:p>
                      <a:r>
                        <a:rPr lang="en-US" sz="1400" baseline="0" dirty="0"/>
                        <a:t>Used for Test Board</a:t>
                      </a:r>
                    </a:p>
                  </a:txBody>
                  <a:tcPr/>
                </a:tc>
                <a:extLst>
                  <a:ext uri="{0D108BD9-81ED-4DB2-BD59-A6C34878D82A}">
                    <a16:rowId xmlns:a16="http://schemas.microsoft.com/office/drawing/2014/main" val="1692883706"/>
                  </a:ext>
                </a:extLst>
              </a:tr>
              <a:tr h="259433">
                <a:tc>
                  <a:txBody>
                    <a:bodyPr/>
                    <a:lstStyle/>
                    <a:p>
                      <a:r>
                        <a:rPr lang="en-US" sz="1400" baseline="0" dirty="0" err="1"/>
                        <a:t>pio_blink</a:t>
                      </a:r>
                      <a:endParaRPr lang="en-US" sz="1400" baseline="0" dirty="0"/>
                    </a:p>
                  </a:txBody>
                  <a:tcPr/>
                </a:tc>
                <a:tc>
                  <a:txBody>
                    <a:bodyPr/>
                    <a:lstStyle/>
                    <a:p>
                      <a:r>
                        <a:rPr lang="en-US" sz="1400" baseline="0" dirty="0"/>
                        <a:t>Test ability of PIO to issue interrupt</a:t>
                      </a:r>
                    </a:p>
                  </a:txBody>
                  <a:tcPr/>
                </a:tc>
                <a:tc>
                  <a:txBody>
                    <a:bodyPr/>
                    <a:lstStyle/>
                    <a:p>
                      <a:r>
                        <a:rPr lang="en-US" sz="1400" baseline="0" dirty="0"/>
                        <a:t>Keep as an example</a:t>
                      </a:r>
                    </a:p>
                  </a:txBody>
                  <a:tcPr/>
                </a:tc>
                <a:extLst>
                  <a:ext uri="{0D108BD9-81ED-4DB2-BD59-A6C34878D82A}">
                    <a16:rowId xmlns:a16="http://schemas.microsoft.com/office/drawing/2014/main" val="2289007534"/>
                  </a:ext>
                </a:extLst>
              </a:tr>
              <a:tr h="204770">
                <a:tc>
                  <a:txBody>
                    <a:bodyPr/>
                    <a:lstStyle/>
                    <a:p>
                      <a:r>
                        <a:rPr lang="en-US" sz="1400" baseline="0" dirty="0"/>
                        <a:t>pwm_rd4</a:t>
                      </a:r>
                    </a:p>
                  </a:txBody>
                  <a:tcPr/>
                </a:tc>
                <a:tc>
                  <a:txBody>
                    <a:bodyPr/>
                    <a:lstStyle/>
                    <a:p>
                      <a:r>
                        <a:rPr lang="en-US" sz="1400" baseline="0" dirty="0"/>
                        <a:t>For development of </a:t>
                      </a:r>
                      <a:r>
                        <a:rPr lang="en-US" sz="1400" baseline="0" dirty="0" err="1"/>
                        <a:t>pwm</a:t>
                      </a:r>
                      <a:r>
                        <a:rPr lang="en-US" sz="1400" baseline="0" dirty="0"/>
                        <a:t> reader. Written in </a:t>
                      </a:r>
                      <a:r>
                        <a:rPr lang="en-US" sz="1400" baseline="0" dirty="0" err="1"/>
                        <a:t>c++</a:t>
                      </a:r>
                      <a:endParaRPr lang="en-US" sz="1400" baseline="0" dirty="0"/>
                    </a:p>
                  </a:txBody>
                  <a:tcPr/>
                </a:tc>
                <a:tc>
                  <a:txBody>
                    <a:bodyPr/>
                    <a:lstStyle/>
                    <a:p>
                      <a:r>
                        <a:rPr lang="en-US" sz="1400" baseline="0" dirty="0"/>
                        <a:t>Obsolete</a:t>
                      </a:r>
                    </a:p>
                  </a:txBody>
                  <a:tcPr/>
                </a:tc>
                <a:extLst>
                  <a:ext uri="{0D108BD9-81ED-4DB2-BD59-A6C34878D82A}">
                    <a16:rowId xmlns:a16="http://schemas.microsoft.com/office/drawing/2014/main" val="1080062371"/>
                  </a:ext>
                </a:extLst>
              </a:tr>
              <a:tr h="204770">
                <a:tc>
                  <a:txBody>
                    <a:bodyPr/>
                    <a:lstStyle/>
                    <a:p>
                      <a:r>
                        <a:rPr lang="en-US" sz="1400" baseline="0" dirty="0" err="1"/>
                        <a:t>pwm_reader</a:t>
                      </a:r>
                      <a:endParaRPr lang="en-US" sz="1400" baseline="0" dirty="0"/>
                    </a:p>
                  </a:txBody>
                  <a:tcPr/>
                </a:tc>
                <a:tc>
                  <a:txBody>
                    <a:bodyPr/>
                    <a:lstStyle/>
                    <a:p>
                      <a:r>
                        <a:rPr lang="en-US" sz="1400" baseline="0" dirty="0"/>
                        <a:t>Earlier version of </a:t>
                      </a:r>
                      <a:r>
                        <a:rPr lang="en-US" sz="1400" baseline="0" dirty="0" err="1"/>
                        <a:t>pwm</a:t>
                      </a:r>
                      <a:r>
                        <a:rPr lang="en-US" sz="1400" baseline="0" dirty="0"/>
                        <a:t> reader</a:t>
                      </a:r>
                    </a:p>
                  </a:txBody>
                  <a:tcPr/>
                </a:tc>
                <a:tc>
                  <a:txBody>
                    <a:bodyPr/>
                    <a:lstStyle/>
                    <a:p>
                      <a:r>
                        <a:rPr lang="en-US" sz="1400" baseline="0" dirty="0"/>
                        <a:t>Obsolete</a:t>
                      </a:r>
                    </a:p>
                  </a:txBody>
                  <a:tcPr/>
                </a:tc>
                <a:extLst>
                  <a:ext uri="{0D108BD9-81ED-4DB2-BD59-A6C34878D82A}">
                    <a16:rowId xmlns:a16="http://schemas.microsoft.com/office/drawing/2014/main" val="1410117543"/>
                  </a:ext>
                </a:extLst>
              </a:tr>
              <a:tr h="204770">
                <a:tc>
                  <a:txBody>
                    <a:bodyPr/>
                    <a:lstStyle/>
                    <a:p>
                      <a:r>
                        <a:rPr lang="en-US" sz="1400" baseline="0" dirty="0"/>
                        <a:t>stepper</a:t>
                      </a:r>
                    </a:p>
                  </a:txBody>
                  <a:tcPr/>
                </a:tc>
                <a:tc>
                  <a:txBody>
                    <a:bodyPr/>
                    <a:lstStyle/>
                    <a:p>
                      <a:r>
                        <a:rPr lang="en-US" sz="1400" baseline="0" dirty="0"/>
                        <a:t>Earlier version of </a:t>
                      </a:r>
                      <a:r>
                        <a:rPr lang="en-US" sz="1400" baseline="0" dirty="0" err="1"/>
                        <a:t>motordrive</a:t>
                      </a:r>
                      <a:r>
                        <a:rPr lang="en-US" sz="1400" baseline="0" dirty="0"/>
                        <a:t>. Used with </a:t>
                      </a:r>
                      <a:r>
                        <a:rPr lang="en-US" sz="1400" baseline="0" dirty="0" err="1"/>
                        <a:t>testman</a:t>
                      </a:r>
                      <a:r>
                        <a:rPr lang="en-US" sz="1400" baseline="0" dirty="0"/>
                        <a:t>. </a:t>
                      </a:r>
                    </a:p>
                  </a:txBody>
                  <a:tcPr/>
                </a:tc>
                <a:tc>
                  <a:txBody>
                    <a:bodyPr/>
                    <a:lstStyle/>
                    <a:p>
                      <a:r>
                        <a:rPr lang="en-US" sz="1400" baseline="0" dirty="0"/>
                        <a:t>Old, but used with </a:t>
                      </a:r>
                      <a:r>
                        <a:rPr lang="en-US" sz="1400" baseline="0" dirty="0" err="1"/>
                        <a:t>testman</a:t>
                      </a:r>
                      <a:endParaRPr lang="en-US" sz="1400" baseline="0" dirty="0"/>
                    </a:p>
                  </a:txBody>
                  <a:tcPr/>
                </a:tc>
                <a:extLst>
                  <a:ext uri="{0D108BD9-81ED-4DB2-BD59-A6C34878D82A}">
                    <a16:rowId xmlns:a16="http://schemas.microsoft.com/office/drawing/2014/main" val="1546335569"/>
                  </a:ext>
                </a:extLst>
              </a:tr>
              <a:tr h="259433">
                <a:tc>
                  <a:txBody>
                    <a:bodyPr/>
                    <a:lstStyle/>
                    <a:p>
                      <a:r>
                        <a:rPr lang="en-US" sz="1400" baseline="0" dirty="0" err="1"/>
                        <a:t>testman</a:t>
                      </a:r>
                      <a:r>
                        <a:rPr lang="en-US" sz="1400" baseline="0" dirty="0"/>
                        <a:t> </a:t>
                      </a:r>
                    </a:p>
                  </a:txBody>
                  <a:tcPr/>
                </a:tc>
                <a:tc>
                  <a:txBody>
                    <a:bodyPr/>
                    <a:lstStyle/>
                    <a:p>
                      <a:r>
                        <a:rPr lang="en-US" sz="1400" baseline="0" dirty="0"/>
                        <a:t>Python Program to control Stepper</a:t>
                      </a:r>
                    </a:p>
                  </a:txBody>
                  <a:tcPr/>
                </a:tc>
                <a:tc>
                  <a:txBody>
                    <a:bodyPr/>
                    <a:lstStyle/>
                    <a:p>
                      <a:r>
                        <a:rPr lang="en-US" sz="1400" baseline="0" dirty="0"/>
                        <a:t>Keep for Example</a:t>
                      </a:r>
                    </a:p>
                  </a:txBody>
                  <a:tcPr/>
                </a:tc>
                <a:extLst>
                  <a:ext uri="{0D108BD9-81ED-4DB2-BD59-A6C34878D82A}">
                    <a16:rowId xmlns:a16="http://schemas.microsoft.com/office/drawing/2014/main" val="2719647533"/>
                  </a:ext>
                </a:extLst>
              </a:tr>
            </a:tbl>
          </a:graphicData>
        </a:graphic>
      </p:graphicFrame>
    </p:spTree>
    <p:extLst>
      <p:ext uri="{BB962C8B-B14F-4D97-AF65-F5344CB8AC3E}">
        <p14:creationId xmlns:p14="http://schemas.microsoft.com/office/powerpoint/2010/main" val="3998607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6CED5-2F88-5D6F-0DC4-AB36A8399932}"/>
              </a:ext>
            </a:extLst>
          </p:cNvPr>
          <p:cNvSpPr>
            <a:spLocks noGrp="1"/>
          </p:cNvSpPr>
          <p:nvPr>
            <p:ph type="title"/>
          </p:nvPr>
        </p:nvSpPr>
        <p:spPr/>
        <p:txBody>
          <a:bodyPr/>
          <a:lstStyle/>
          <a:p>
            <a:r>
              <a:rPr lang="en-US" dirty="0"/>
              <a:t>Thoughts on PICO Development</a:t>
            </a:r>
          </a:p>
        </p:txBody>
      </p:sp>
      <p:sp>
        <p:nvSpPr>
          <p:cNvPr id="3" name="Content Placeholder 2">
            <a:extLst>
              <a:ext uri="{FF2B5EF4-FFF2-40B4-BE49-F238E27FC236}">
                <a16:creationId xmlns:a16="http://schemas.microsoft.com/office/drawing/2014/main" id="{889BE835-3402-D1B9-FAAD-A0F17D5F17D4}"/>
              </a:ext>
            </a:extLst>
          </p:cNvPr>
          <p:cNvSpPr>
            <a:spLocks noGrp="1"/>
          </p:cNvSpPr>
          <p:nvPr>
            <p:ph idx="1"/>
          </p:nvPr>
        </p:nvSpPr>
        <p:spPr/>
        <p:txBody>
          <a:bodyPr>
            <a:normAutofit fontScale="92500" lnSpcReduction="10000"/>
          </a:bodyPr>
          <a:lstStyle/>
          <a:p>
            <a:r>
              <a:rPr lang="en-US" dirty="0"/>
              <a:t>Install SDK for Windows.  </a:t>
            </a:r>
          </a:p>
          <a:p>
            <a:r>
              <a:rPr lang="en-US" dirty="0"/>
              <a:t>Must get environment variables set right!</a:t>
            </a:r>
          </a:p>
          <a:p>
            <a:r>
              <a:rPr lang="en-US" dirty="0"/>
              <a:t>Must use a preconfigured </a:t>
            </a:r>
            <a:r>
              <a:rPr lang="en-US" dirty="0" err="1"/>
              <a:t>VSCode</a:t>
            </a:r>
            <a:r>
              <a:rPr lang="en-US" dirty="0"/>
              <a:t>.  Its tricky on how that is done.</a:t>
            </a:r>
          </a:p>
          <a:p>
            <a:r>
              <a:rPr lang="en-US" dirty="0"/>
              <a:t>The C SDK for PICO from Raspberry is excellent!</a:t>
            </a:r>
          </a:p>
          <a:p>
            <a:r>
              <a:rPr lang="en-US" dirty="0"/>
              <a:t>Understand what </a:t>
            </a:r>
            <a:r>
              <a:rPr lang="en-US" dirty="0" err="1"/>
              <a:t>CMake</a:t>
            </a:r>
            <a:r>
              <a:rPr lang="en-US" dirty="0"/>
              <a:t> is doing… </a:t>
            </a:r>
            <a:r>
              <a:rPr lang="en-US" dirty="0" err="1"/>
              <a:t>CMake</a:t>
            </a:r>
            <a:r>
              <a:rPr lang="en-US" dirty="0"/>
              <a:t> must be used.</a:t>
            </a:r>
          </a:p>
          <a:p>
            <a:r>
              <a:rPr lang="en-US" dirty="0"/>
              <a:t>IDE Debugging works for one of the two cores if using a </a:t>
            </a:r>
            <a:r>
              <a:rPr lang="en-US" dirty="0" err="1"/>
              <a:t>picoprobe</a:t>
            </a:r>
            <a:endParaRPr lang="en-US" dirty="0"/>
          </a:p>
          <a:p>
            <a:pPr lvl="1"/>
            <a:r>
              <a:rPr lang="en-US" dirty="0"/>
              <a:t>DOES not work for both cores!</a:t>
            </a:r>
          </a:p>
          <a:p>
            <a:r>
              <a:rPr lang="en-US" dirty="0"/>
              <a:t>I tried the Arduino environment.  Works for basic stuff, but many PICO specific features are not supported.  Best to stick with C-SDK from Raspberry</a:t>
            </a:r>
          </a:p>
          <a:p>
            <a:endParaRPr lang="en-US" dirty="0"/>
          </a:p>
        </p:txBody>
      </p:sp>
      <p:sp>
        <p:nvSpPr>
          <p:cNvPr id="4" name="TextBox 3">
            <a:extLst>
              <a:ext uri="{FF2B5EF4-FFF2-40B4-BE49-F238E27FC236}">
                <a16:creationId xmlns:a16="http://schemas.microsoft.com/office/drawing/2014/main" id="{10CBF7E2-DB77-6364-E75D-227C8731685E}"/>
              </a:ext>
            </a:extLst>
          </p:cNvPr>
          <p:cNvSpPr txBox="1"/>
          <p:nvPr/>
        </p:nvSpPr>
        <p:spPr>
          <a:xfrm>
            <a:off x="5526156" y="1506022"/>
            <a:ext cx="5430654" cy="369332"/>
          </a:xfrm>
          <a:prstGeom prst="rect">
            <a:avLst/>
          </a:prstGeom>
          <a:noFill/>
        </p:spPr>
        <p:txBody>
          <a:bodyPr wrap="none" rtlCol="0">
            <a:spAutoFit/>
          </a:bodyPr>
          <a:lstStyle/>
          <a:p>
            <a:r>
              <a:rPr lang="en-US" b="1" dirty="0">
                <a:solidFill>
                  <a:srgbClr val="FF0000"/>
                </a:solidFill>
              </a:rPr>
              <a:t>I LOVE THE PICO – Definitely my Go-To microprocessor!</a:t>
            </a:r>
          </a:p>
        </p:txBody>
      </p:sp>
    </p:spTree>
    <p:extLst>
      <p:ext uri="{BB962C8B-B14F-4D97-AF65-F5344CB8AC3E}">
        <p14:creationId xmlns:p14="http://schemas.microsoft.com/office/powerpoint/2010/main" val="4150777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9B50D-0622-A997-C48B-280FEBAA6E6F}"/>
              </a:ext>
            </a:extLst>
          </p:cNvPr>
          <p:cNvSpPr>
            <a:spLocks noGrp="1"/>
          </p:cNvSpPr>
          <p:nvPr>
            <p:ph type="title"/>
          </p:nvPr>
        </p:nvSpPr>
        <p:spPr/>
        <p:txBody>
          <a:bodyPr/>
          <a:lstStyle/>
          <a:p>
            <a:r>
              <a:rPr lang="en-US" dirty="0"/>
              <a:t>Testing the Mag4 Device </a:t>
            </a:r>
          </a:p>
        </p:txBody>
      </p:sp>
      <p:sp>
        <p:nvSpPr>
          <p:cNvPr id="3" name="Text Placeholder 2">
            <a:extLst>
              <a:ext uri="{FF2B5EF4-FFF2-40B4-BE49-F238E27FC236}">
                <a16:creationId xmlns:a16="http://schemas.microsoft.com/office/drawing/2014/main" id="{84BE772F-0FC9-9B37-4C7F-F62A62B42FA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008690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626BA1-6087-793E-4252-54B9BA25BBD9}"/>
              </a:ext>
            </a:extLst>
          </p:cNvPr>
          <p:cNvPicPr>
            <a:picLocks noChangeAspect="1"/>
          </p:cNvPicPr>
          <p:nvPr/>
        </p:nvPicPr>
        <p:blipFill>
          <a:blip r:embed="rId2"/>
          <a:stretch>
            <a:fillRect/>
          </a:stretch>
        </p:blipFill>
        <p:spPr>
          <a:xfrm>
            <a:off x="2515290" y="1683467"/>
            <a:ext cx="7161419" cy="4214144"/>
          </a:xfrm>
          <a:prstGeom prst="rect">
            <a:avLst/>
          </a:prstGeom>
        </p:spPr>
      </p:pic>
      <p:sp>
        <p:nvSpPr>
          <p:cNvPr id="4" name="TextBox 3">
            <a:extLst>
              <a:ext uri="{FF2B5EF4-FFF2-40B4-BE49-F238E27FC236}">
                <a16:creationId xmlns:a16="http://schemas.microsoft.com/office/drawing/2014/main" id="{7DF46868-7217-4A36-C254-072C04F4B5BE}"/>
              </a:ext>
            </a:extLst>
          </p:cNvPr>
          <p:cNvSpPr txBox="1"/>
          <p:nvPr/>
        </p:nvSpPr>
        <p:spPr>
          <a:xfrm>
            <a:off x="1988450" y="443323"/>
            <a:ext cx="3476977" cy="584775"/>
          </a:xfrm>
          <a:prstGeom prst="rect">
            <a:avLst/>
          </a:prstGeom>
          <a:noFill/>
        </p:spPr>
        <p:txBody>
          <a:bodyPr wrap="none" rtlCol="0">
            <a:spAutoFit/>
          </a:bodyPr>
          <a:lstStyle/>
          <a:p>
            <a:r>
              <a:rPr lang="en-US" sz="3200" dirty="0"/>
              <a:t>Mag4 Testing Board</a:t>
            </a:r>
          </a:p>
        </p:txBody>
      </p:sp>
      <p:sp>
        <p:nvSpPr>
          <p:cNvPr id="5" name="TextBox 4">
            <a:extLst>
              <a:ext uri="{FF2B5EF4-FFF2-40B4-BE49-F238E27FC236}">
                <a16:creationId xmlns:a16="http://schemas.microsoft.com/office/drawing/2014/main" id="{64F32001-AA20-BD2E-3011-CD766DEF54B6}"/>
              </a:ext>
            </a:extLst>
          </p:cNvPr>
          <p:cNvSpPr txBox="1"/>
          <p:nvPr/>
        </p:nvSpPr>
        <p:spPr>
          <a:xfrm>
            <a:off x="6146463" y="1044597"/>
            <a:ext cx="3365152" cy="369332"/>
          </a:xfrm>
          <a:prstGeom prst="rect">
            <a:avLst/>
          </a:prstGeom>
          <a:noFill/>
        </p:spPr>
        <p:txBody>
          <a:bodyPr wrap="none" rtlCol="0">
            <a:spAutoFit/>
          </a:bodyPr>
          <a:lstStyle/>
          <a:p>
            <a:r>
              <a:rPr lang="en-US" dirty="0"/>
              <a:t>3 Simulated Wheels, Hand Moved</a:t>
            </a:r>
          </a:p>
        </p:txBody>
      </p:sp>
      <p:sp>
        <p:nvSpPr>
          <p:cNvPr id="6" name="TextBox 5">
            <a:extLst>
              <a:ext uri="{FF2B5EF4-FFF2-40B4-BE49-F238E27FC236}">
                <a16:creationId xmlns:a16="http://schemas.microsoft.com/office/drawing/2014/main" id="{C11A07F8-738D-A771-3F28-520BD2898BEA}"/>
              </a:ext>
            </a:extLst>
          </p:cNvPr>
          <p:cNvSpPr txBox="1"/>
          <p:nvPr/>
        </p:nvSpPr>
        <p:spPr>
          <a:xfrm>
            <a:off x="9810562" y="3607552"/>
            <a:ext cx="1396408" cy="646331"/>
          </a:xfrm>
          <a:prstGeom prst="rect">
            <a:avLst/>
          </a:prstGeom>
          <a:noFill/>
        </p:spPr>
        <p:txBody>
          <a:bodyPr wrap="square" rtlCol="0">
            <a:spAutoFit/>
          </a:bodyPr>
          <a:lstStyle/>
          <a:p>
            <a:r>
              <a:rPr lang="en-US" dirty="0"/>
              <a:t>Circuit Board</a:t>
            </a:r>
          </a:p>
          <a:p>
            <a:r>
              <a:rPr lang="en-US" dirty="0"/>
              <a:t>Under Test</a:t>
            </a:r>
          </a:p>
        </p:txBody>
      </p:sp>
      <p:sp>
        <p:nvSpPr>
          <p:cNvPr id="7" name="TextBox 6">
            <a:extLst>
              <a:ext uri="{FF2B5EF4-FFF2-40B4-BE49-F238E27FC236}">
                <a16:creationId xmlns:a16="http://schemas.microsoft.com/office/drawing/2014/main" id="{B2FB823E-6309-D9BB-36E1-413BBCAFC463}"/>
              </a:ext>
            </a:extLst>
          </p:cNvPr>
          <p:cNvSpPr txBox="1"/>
          <p:nvPr/>
        </p:nvSpPr>
        <p:spPr>
          <a:xfrm>
            <a:off x="9810562" y="1892769"/>
            <a:ext cx="2099293" cy="923330"/>
          </a:xfrm>
          <a:prstGeom prst="rect">
            <a:avLst/>
          </a:prstGeom>
          <a:noFill/>
        </p:spPr>
        <p:txBody>
          <a:bodyPr wrap="none" rtlCol="0">
            <a:spAutoFit/>
          </a:bodyPr>
          <a:lstStyle/>
          <a:p>
            <a:r>
              <a:rPr lang="en-US" dirty="0"/>
              <a:t>Simulated Wheel </a:t>
            </a:r>
          </a:p>
          <a:p>
            <a:r>
              <a:rPr lang="en-US" dirty="0"/>
              <a:t>Moved with Stepper</a:t>
            </a:r>
          </a:p>
          <a:p>
            <a:r>
              <a:rPr lang="en-US" dirty="0"/>
              <a:t>Motor</a:t>
            </a:r>
          </a:p>
        </p:txBody>
      </p:sp>
      <p:sp>
        <p:nvSpPr>
          <p:cNvPr id="8" name="TextBox 7">
            <a:extLst>
              <a:ext uri="{FF2B5EF4-FFF2-40B4-BE49-F238E27FC236}">
                <a16:creationId xmlns:a16="http://schemas.microsoft.com/office/drawing/2014/main" id="{6A1333D6-381B-25EE-9D49-5B9DAF0C2E53}"/>
              </a:ext>
            </a:extLst>
          </p:cNvPr>
          <p:cNvSpPr txBox="1"/>
          <p:nvPr/>
        </p:nvSpPr>
        <p:spPr>
          <a:xfrm>
            <a:off x="9793074" y="4407294"/>
            <a:ext cx="1706621" cy="646331"/>
          </a:xfrm>
          <a:prstGeom prst="rect">
            <a:avLst/>
          </a:prstGeom>
          <a:noFill/>
        </p:spPr>
        <p:txBody>
          <a:bodyPr wrap="none" rtlCol="0">
            <a:spAutoFit/>
          </a:bodyPr>
          <a:lstStyle/>
          <a:p>
            <a:r>
              <a:rPr lang="en-US" dirty="0"/>
              <a:t>RS232 Interface </a:t>
            </a:r>
          </a:p>
          <a:p>
            <a:r>
              <a:rPr lang="en-US" dirty="0"/>
              <a:t>Circuit</a:t>
            </a:r>
          </a:p>
        </p:txBody>
      </p:sp>
      <p:sp>
        <p:nvSpPr>
          <p:cNvPr id="9" name="TextBox 8">
            <a:extLst>
              <a:ext uri="{FF2B5EF4-FFF2-40B4-BE49-F238E27FC236}">
                <a16:creationId xmlns:a16="http://schemas.microsoft.com/office/drawing/2014/main" id="{74F70309-2A78-B520-705B-2571376F7C14}"/>
              </a:ext>
            </a:extLst>
          </p:cNvPr>
          <p:cNvSpPr txBox="1"/>
          <p:nvPr/>
        </p:nvSpPr>
        <p:spPr>
          <a:xfrm>
            <a:off x="9810562" y="2967335"/>
            <a:ext cx="1568122" cy="369332"/>
          </a:xfrm>
          <a:prstGeom prst="rect">
            <a:avLst/>
          </a:prstGeom>
          <a:noFill/>
        </p:spPr>
        <p:txBody>
          <a:bodyPr wrap="none" rtlCol="0">
            <a:spAutoFit/>
          </a:bodyPr>
          <a:lstStyle/>
          <a:p>
            <a:r>
              <a:rPr lang="en-US" dirty="0"/>
              <a:t>Stepper Motor</a:t>
            </a:r>
          </a:p>
        </p:txBody>
      </p:sp>
      <p:sp>
        <p:nvSpPr>
          <p:cNvPr id="10" name="TextBox 9">
            <a:extLst>
              <a:ext uri="{FF2B5EF4-FFF2-40B4-BE49-F238E27FC236}">
                <a16:creationId xmlns:a16="http://schemas.microsoft.com/office/drawing/2014/main" id="{F17D11FF-CBD1-8AD0-433A-92C784F545A6}"/>
              </a:ext>
            </a:extLst>
          </p:cNvPr>
          <p:cNvSpPr txBox="1"/>
          <p:nvPr/>
        </p:nvSpPr>
        <p:spPr>
          <a:xfrm>
            <a:off x="1335658" y="4286332"/>
            <a:ext cx="970202" cy="369332"/>
          </a:xfrm>
          <a:prstGeom prst="rect">
            <a:avLst/>
          </a:prstGeom>
          <a:noFill/>
        </p:spPr>
        <p:txBody>
          <a:bodyPr wrap="none" rtlCol="0">
            <a:spAutoFit/>
          </a:bodyPr>
          <a:lstStyle/>
          <a:p>
            <a:r>
              <a:rPr lang="en-US" dirty="0" err="1"/>
              <a:t>RoboRio</a:t>
            </a:r>
            <a:endParaRPr lang="en-US" dirty="0"/>
          </a:p>
        </p:txBody>
      </p:sp>
      <p:sp>
        <p:nvSpPr>
          <p:cNvPr id="11" name="TextBox 10">
            <a:extLst>
              <a:ext uri="{FF2B5EF4-FFF2-40B4-BE49-F238E27FC236}">
                <a16:creationId xmlns:a16="http://schemas.microsoft.com/office/drawing/2014/main" id="{9147B2F5-1C39-8B0F-BD1F-597C07E59B5B}"/>
              </a:ext>
            </a:extLst>
          </p:cNvPr>
          <p:cNvSpPr txBox="1"/>
          <p:nvPr/>
        </p:nvSpPr>
        <p:spPr>
          <a:xfrm>
            <a:off x="1265781" y="2385303"/>
            <a:ext cx="1249509" cy="646331"/>
          </a:xfrm>
          <a:prstGeom prst="rect">
            <a:avLst/>
          </a:prstGeom>
          <a:noFill/>
        </p:spPr>
        <p:txBody>
          <a:bodyPr wrap="none" rtlCol="0">
            <a:spAutoFit/>
          </a:bodyPr>
          <a:lstStyle/>
          <a:p>
            <a:r>
              <a:rPr lang="en-US" dirty="0"/>
              <a:t>12V Power </a:t>
            </a:r>
          </a:p>
          <a:p>
            <a:r>
              <a:rPr lang="en-US" dirty="0"/>
              <a:t>Supply</a:t>
            </a:r>
          </a:p>
        </p:txBody>
      </p:sp>
      <p:cxnSp>
        <p:nvCxnSpPr>
          <p:cNvPr id="14" name="Straight Arrow Connector 13">
            <a:extLst>
              <a:ext uri="{FF2B5EF4-FFF2-40B4-BE49-F238E27FC236}">
                <a16:creationId xmlns:a16="http://schemas.microsoft.com/office/drawing/2014/main" id="{5E2F2FA8-E1D9-E84B-1A4A-F0C4885CF6D4}"/>
              </a:ext>
            </a:extLst>
          </p:cNvPr>
          <p:cNvCxnSpPr>
            <a:cxnSpLocks/>
          </p:cNvCxnSpPr>
          <p:nvPr/>
        </p:nvCxnSpPr>
        <p:spPr>
          <a:xfrm flipH="1">
            <a:off x="5707901" y="1413929"/>
            <a:ext cx="438562" cy="655369"/>
          </a:xfrm>
          <a:prstGeom prst="straightConnector1">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03B5189-272E-90A9-19B9-5CDE9E3A390F}"/>
              </a:ext>
            </a:extLst>
          </p:cNvPr>
          <p:cNvCxnSpPr>
            <a:cxnSpLocks/>
          </p:cNvCxnSpPr>
          <p:nvPr/>
        </p:nvCxnSpPr>
        <p:spPr>
          <a:xfrm>
            <a:off x="6146463" y="1405680"/>
            <a:ext cx="0" cy="640733"/>
          </a:xfrm>
          <a:prstGeom prst="straightConnector1">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02A1201-AF5B-C278-8DF1-D48964C63D82}"/>
              </a:ext>
            </a:extLst>
          </p:cNvPr>
          <p:cNvCxnSpPr>
            <a:cxnSpLocks/>
          </p:cNvCxnSpPr>
          <p:nvPr/>
        </p:nvCxnSpPr>
        <p:spPr>
          <a:xfrm>
            <a:off x="6146462" y="1413929"/>
            <a:ext cx="400374" cy="522847"/>
          </a:xfrm>
          <a:prstGeom prst="straightConnector1">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0A55D30-EC72-A087-3356-B3C1661F88E2}"/>
              </a:ext>
            </a:extLst>
          </p:cNvPr>
          <p:cNvCxnSpPr>
            <a:cxnSpLocks/>
          </p:cNvCxnSpPr>
          <p:nvPr/>
        </p:nvCxnSpPr>
        <p:spPr>
          <a:xfrm flipH="1" flipV="1">
            <a:off x="7224328" y="3031634"/>
            <a:ext cx="2661811" cy="759477"/>
          </a:xfrm>
          <a:prstGeom prst="straightConnector1">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0617775-50D4-01CB-6D10-9BA7B217CE9F}"/>
              </a:ext>
            </a:extLst>
          </p:cNvPr>
          <p:cNvCxnSpPr>
            <a:cxnSpLocks/>
          </p:cNvCxnSpPr>
          <p:nvPr/>
        </p:nvCxnSpPr>
        <p:spPr>
          <a:xfrm flipH="1" flipV="1">
            <a:off x="6542629" y="3574559"/>
            <a:ext cx="3267933" cy="974723"/>
          </a:xfrm>
          <a:prstGeom prst="straightConnector1">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D1CBBBD-3D28-EA64-8583-C65B5C516C47}"/>
              </a:ext>
            </a:extLst>
          </p:cNvPr>
          <p:cNvCxnSpPr>
            <a:cxnSpLocks/>
            <a:stCxn id="9" idx="1"/>
          </p:cNvCxnSpPr>
          <p:nvPr/>
        </p:nvCxnSpPr>
        <p:spPr>
          <a:xfrm flipH="1" flipV="1">
            <a:off x="8614860" y="3126034"/>
            <a:ext cx="1195702" cy="25967"/>
          </a:xfrm>
          <a:prstGeom prst="straightConnector1">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0C7C5B7-0F8B-3339-8F47-5130A3B9DE59}"/>
              </a:ext>
            </a:extLst>
          </p:cNvPr>
          <p:cNvCxnSpPr>
            <a:cxnSpLocks/>
          </p:cNvCxnSpPr>
          <p:nvPr/>
        </p:nvCxnSpPr>
        <p:spPr>
          <a:xfrm flipH="1">
            <a:off x="9339074" y="2069298"/>
            <a:ext cx="547065" cy="0"/>
          </a:xfrm>
          <a:prstGeom prst="straightConnector1">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5FDED176-C47A-2B25-CE5E-8BDBEED64889}"/>
              </a:ext>
            </a:extLst>
          </p:cNvPr>
          <p:cNvCxnSpPr>
            <a:cxnSpLocks/>
          </p:cNvCxnSpPr>
          <p:nvPr/>
        </p:nvCxnSpPr>
        <p:spPr>
          <a:xfrm>
            <a:off x="2305860" y="2795714"/>
            <a:ext cx="613405" cy="20385"/>
          </a:xfrm>
          <a:prstGeom prst="straightConnector1">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22CB78F5-79C8-FD26-57DF-116A3A9C5041}"/>
              </a:ext>
            </a:extLst>
          </p:cNvPr>
          <p:cNvCxnSpPr>
            <a:cxnSpLocks/>
          </p:cNvCxnSpPr>
          <p:nvPr/>
        </p:nvCxnSpPr>
        <p:spPr>
          <a:xfrm flipV="1">
            <a:off x="2305859" y="4346662"/>
            <a:ext cx="908740" cy="132650"/>
          </a:xfrm>
          <a:prstGeom prst="straightConnector1">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52626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DDA3E-A5A9-0027-C3B2-D7AD3260B221}"/>
              </a:ext>
            </a:extLst>
          </p:cNvPr>
          <p:cNvSpPr>
            <a:spLocks noGrp="1"/>
          </p:cNvSpPr>
          <p:nvPr>
            <p:ph type="title"/>
          </p:nvPr>
        </p:nvSpPr>
        <p:spPr/>
        <p:txBody>
          <a:bodyPr/>
          <a:lstStyle/>
          <a:p>
            <a:r>
              <a:rPr lang="en-US" dirty="0"/>
              <a:t>Block Diagram of Testing Board</a:t>
            </a:r>
          </a:p>
        </p:txBody>
      </p:sp>
      <p:pic>
        <p:nvPicPr>
          <p:cNvPr id="4" name="Picture 3">
            <a:extLst>
              <a:ext uri="{FF2B5EF4-FFF2-40B4-BE49-F238E27FC236}">
                <a16:creationId xmlns:a16="http://schemas.microsoft.com/office/drawing/2014/main" id="{41B7CB32-2773-9BE5-C607-69AB1B08AEFB}"/>
              </a:ext>
            </a:extLst>
          </p:cNvPr>
          <p:cNvPicPr>
            <a:picLocks noChangeAspect="1"/>
          </p:cNvPicPr>
          <p:nvPr/>
        </p:nvPicPr>
        <p:blipFill>
          <a:blip r:embed="rId2"/>
          <a:stretch>
            <a:fillRect/>
          </a:stretch>
        </p:blipFill>
        <p:spPr>
          <a:xfrm>
            <a:off x="1339367" y="2885479"/>
            <a:ext cx="2863464" cy="2878921"/>
          </a:xfrm>
          <a:prstGeom prst="rect">
            <a:avLst/>
          </a:prstGeom>
        </p:spPr>
      </p:pic>
      <p:pic>
        <p:nvPicPr>
          <p:cNvPr id="5" name="Picture 4">
            <a:extLst>
              <a:ext uri="{FF2B5EF4-FFF2-40B4-BE49-F238E27FC236}">
                <a16:creationId xmlns:a16="http://schemas.microsoft.com/office/drawing/2014/main" id="{2D4C93F2-D165-FAB4-435B-CF073249A5E4}"/>
              </a:ext>
            </a:extLst>
          </p:cNvPr>
          <p:cNvPicPr>
            <a:picLocks noChangeAspect="1"/>
          </p:cNvPicPr>
          <p:nvPr/>
        </p:nvPicPr>
        <p:blipFill>
          <a:blip r:embed="rId3"/>
          <a:stretch>
            <a:fillRect/>
          </a:stretch>
        </p:blipFill>
        <p:spPr>
          <a:xfrm rot="10800000">
            <a:off x="6528366" y="2976341"/>
            <a:ext cx="1842108" cy="1902068"/>
          </a:xfrm>
          <a:prstGeom prst="rect">
            <a:avLst/>
          </a:prstGeom>
        </p:spPr>
      </p:pic>
      <p:pic>
        <p:nvPicPr>
          <p:cNvPr id="6" name="Picture 5">
            <a:extLst>
              <a:ext uri="{FF2B5EF4-FFF2-40B4-BE49-F238E27FC236}">
                <a16:creationId xmlns:a16="http://schemas.microsoft.com/office/drawing/2014/main" id="{BB95043E-2769-0930-ACFE-8219ACB973EC}"/>
              </a:ext>
            </a:extLst>
          </p:cNvPr>
          <p:cNvPicPr>
            <a:picLocks noChangeAspect="1"/>
          </p:cNvPicPr>
          <p:nvPr/>
        </p:nvPicPr>
        <p:blipFill>
          <a:blip r:embed="rId4"/>
          <a:stretch>
            <a:fillRect/>
          </a:stretch>
        </p:blipFill>
        <p:spPr>
          <a:xfrm>
            <a:off x="6906843" y="1561993"/>
            <a:ext cx="584422" cy="736542"/>
          </a:xfrm>
          <a:prstGeom prst="rect">
            <a:avLst/>
          </a:prstGeom>
        </p:spPr>
      </p:pic>
      <p:pic>
        <p:nvPicPr>
          <p:cNvPr id="9" name="Picture 8">
            <a:extLst>
              <a:ext uri="{FF2B5EF4-FFF2-40B4-BE49-F238E27FC236}">
                <a16:creationId xmlns:a16="http://schemas.microsoft.com/office/drawing/2014/main" id="{C2AEE519-3A38-B285-20BB-870621C2EDB1}"/>
              </a:ext>
            </a:extLst>
          </p:cNvPr>
          <p:cNvPicPr>
            <a:picLocks noChangeAspect="1"/>
          </p:cNvPicPr>
          <p:nvPr/>
        </p:nvPicPr>
        <p:blipFill>
          <a:blip r:embed="rId4"/>
          <a:stretch>
            <a:fillRect/>
          </a:stretch>
        </p:blipFill>
        <p:spPr>
          <a:xfrm rot="10800000">
            <a:off x="9067529" y="4324939"/>
            <a:ext cx="724867" cy="913544"/>
          </a:xfrm>
          <a:prstGeom prst="rect">
            <a:avLst/>
          </a:prstGeom>
        </p:spPr>
      </p:pic>
      <p:sp>
        <p:nvSpPr>
          <p:cNvPr id="10" name="Rectangle 9">
            <a:extLst>
              <a:ext uri="{FF2B5EF4-FFF2-40B4-BE49-F238E27FC236}">
                <a16:creationId xmlns:a16="http://schemas.microsoft.com/office/drawing/2014/main" id="{2343630C-73E5-0541-3E69-5857AA9996C4}"/>
              </a:ext>
            </a:extLst>
          </p:cNvPr>
          <p:cNvSpPr/>
          <p:nvPr/>
        </p:nvSpPr>
        <p:spPr>
          <a:xfrm>
            <a:off x="1544841" y="1690688"/>
            <a:ext cx="1703851" cy="613387"/>
          </a:xfrm>
          <a:prstGeom prst="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Power Supply</a:t>
            </a:r>
          </a:p>
        </p:txBody>
      </p:sp>
      <p:sp>
        <p:nvSpPr>
          <p:cNvPr id="11" name="Rectangle 10">
            <a:extLst>
              <a:ext uri="{FF2B5EF4-FFF2-40B4-BE49-F238E27FC236}">
                <a16:creationId xmlns:a16="http://schemas.microsoft.com/office/drawing/2014/main" id="{89180D86-0956-D245-EE29-72DAF0574AFC}"/>
              </a:ext>
            </a:extLst>
          </p:cNvPr>
          <p:cNvSpPr/>
          <p:nvPr/>
        </p:nvSpPr>
        <p:spPr>
          <a:xfrm>
            <a:off x="4882659" y="2090761"/>
            <a:ext cx="874551" cy="1039057"/>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RS232 Convertor Circuit</a:t>
            </a:r>
          </a:p>
        </p:txBody>
      </p:sp>
      <p:sp>
        <p:nvSpPr>
          <p:cNvPr id="12" name="Rectangle 11">
            <a:extLst>
              <a:ext uri="{FF2B5EF4-FFF2-40B4-BE49-F238E27FC236}">
                <a16:creationId xmlns:a16="http://schemas.microsoft.com/office/drawing/2014/main" id="{F9C4BECF-0874-3254-4034-2FE41AC2FCA9}"/>
              </a:ext>
            </a:extLst>
          </p:cNvPr>
          <p:cNvSpPr/>
          <p:nvPr/>
        </p:nvSpPr>
        <p:spPr>
          <a:xfrm>
            <a:off x="10074538" y="1690688"/>
            <a:ext cx="874551" cy="1039057"/>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PICO </a:t>
            </a:r>
          </a:p>
          <a:p>
            <a:pPr algn="ctr"/>
            <a:r>
              <a:rPr lang="en-US" sz="1200" dirty="0">
                <a:solidFill>
                  <a:schemeClr val="tx1"/>
                </a:solidFill>
              </a:rPr>
              <a:t>Stepper</a:t>
            </a:r>
          </a:p>
          <a:p>
            <a:pPr algn="ctr"/>
            <a:r>
              <a:rPr lang="en-US" sz="1200" dirty="0">
                <a:solidFill>
                  <a:schemeClr val="tx1"/>
                </a:solidFill>
              </a:rPr>
              <a:t>Controller</a:t>
            </a:r>
          </a:p>
        </p:txBody>
      </p:sp>
      <p:sp>
        <p:nvSpPr>
          <p:cNvPr id="13" name="Rectangle 12">
            <a:extLst>
              <a:ext uri="{FF2B5EF4-FFF2-40B4-BE49-F238E27FC236}">
                <a16:creationId xmlns:a16="http://schemas.microsoft.com/office/drawing/2014/main" id="{DCA3B0D2-88AD-C0B7-C637-33A01C5AA4B2}"/>
              </a:ext>
            </a:extLst>
          </p:cNvPr>
          <p:cNvSpPr/>
          <p:nvPr/>
        </p:nvSpPr>
        <p:spPr>
          <a:xfrm>
            <a:off x="10074537" y="2976341"/>
            <a:ext cx="874551" cy="1039057"/>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Stepper Driver</a:t>
            </a:r>
          </a:p>
        </p:txBody>
      </p:sp>
      <p:pic>
        <p:nvPicPr>
          <p:cNvPr id="15" name="Picture 14">
            <a:extLst>
              <a:ext uri="{FF2B5EF4-FFF2-40B4-BE49-F238E27FC236}">
                <a16:creationId xmlns:a16="http://schemas.microsoft.com/office/drawing/2014/main" id="{398BE26D-9790-AA5E-FB52-9ED38315539C}"/>
              </a:ext>
            </a:extLst>
          </p:cNvPr>
          <p:cNvPicPr>
            <a:picLocks noChangeAspect="1"/>
          </p:cNvPicPr>
          <p:nvPr/>
        </p:nvPicPr>
        <p:blipFill>
          <a:blip r:embed="rId5"/>
          <a:stretch>
            <a:fillRect/>
          </a:stretch>
        </p:blipFill>
        <p:spPr>
          <a:xfrm>
            <a:off x="9792396" y="4386259"/>
            <a:ext cx="1561404" cy="1829584"/>
          </a:xfrm>
          <a:prstGeom prst="rect">
            <a:avLst/>
          </a:prstGeom>
        </p:spPr>
      </p:pic>
      <p:sp>
        <p:nvSpPr>
          <p:cNvPr id="16" name="TextBox 15">
            <a:extLst>
              <a:ext uri="{FF2B5EF4-FFF2-40B4-BE49-F238E27FC236}">
                <a16:creationId xmlns:a16="http://schemas.microsoft.com/office/drawing/2014/main" id="{601A84CA-33F4-578E-2012-7AFB335B5C7C}"/>
              </a:ext>
            </a:extLst>
          </p:cNvPr>
          <p:cNvSpPr txBox="1"/>
          <p:nvPr/>
        </p:nvSpPr>
        <p:spPr>
          <a:xfrm>
            <a:off x="10041393" y="6185098"/>
            <a:ext cx="1261436" cy="307777"/>
          </a:xfrm>
          <a:prstGeom prst="rect">
            <a:avLst/>
          </a:prstGeom>
          <a:noFill/>
        </p:spPr>
        <p:txBody>
          <a:bodyPr wrap="none" rtlCol="0">
            <a:spAutoFit/>
          </a:bodyPr>
          <a:lstStyle/>
          <a:p>
            <a:r>
              <a:rPr lang="en-US" sz="1400" dirty="0"/>
              <a:t>Stepper Motor</a:t>
            </a:r>
          </a:p>
        </p:txBody>
      </p:sp>
      <p:sp>
        <p:nvSpPr>
          <p:cNvPr id="17" name="Rectangle 16">
            <a:extLst>
              <a:ext uri="{FF2B5EF4-FFF2-40B4-BE49-F238E27FC236}">
                <a16:creationId xmlns:a16="http://schemas.microsoft.com/office/drawing/2014/main" id="{127CD7A4-6012-820A-EA3B-E2AA9E5F90A4}"/>
              </a:ext>
            </a:extLst>
          </p:cNvPr>
          <p:cNvSpPr/>
          <p:nvPr/>
        </p:nvSpPr>
        <p:spPr>
          <a:xfrm>
            <a:off x="4870203" y="4086492"/>
            <a:ext cx="874551" cy="1039057"/>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SPI Breakout</a:t>
            </a:r>
          </a:p>
          <a:p>
            <a:pPr algn="ctr"/>
            <a:r>
              <a:rPr lang="en-US" sz="1200" dirty="0">
                <a:solidFill>
                  <a:schemeClr val="tx1"/>
                </a:solidFill>
              </a:rPr>
              <a:t>For Testing</a:t>
            </a:r>
          </a:p>
        </p:txBody>
      </p:sp>
      <p:cxnSp>
        <p:nvCxnSpPr>
          <p:cNvPr id="21" name="Straight Connector 20">
            <a:extLst>
              <a:ext uri="{FF2B5EF4-FFF2-40B4-BE49-F238E27FC236}">
                <a16:creationId xmlns:a16="http://schemas.microsoft.com/office/drawing/2014/main" id="{3077353C-8F32-E918-BDF6-CE930FA6FC46}"/>
              </a:ext>
            </a:extLst>
          </p:cNvPr>
          <p:cNvCxnSpPr>
            <a:cxnSpLocks/>
          </p:cNvCxnSpPr>
          <p:nvPr/>
        </p:nvCxnSpPr>
        <p:spPr>
          <a:xfrm flipH="1">
            <a:off x="838200" y="3805267"/>
            <a:ext cx="501167" cy="0"/>
          </a:xfrm>
          <a:prstGeom prst="line">
            <a:avLst/>
          </a:prstGeom>
          <a:ln w="349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89895B6-B3A5-33FC-CA01-D114B7DF3B49}"/>
              </a:ext>
            </a:extLst>
          </p:cNvPr>
          <p:cNvCxnSpPr>
            <a:cxnSpLocks/>
          </p:cNvCxnSpPr>
          <p:nvPr/>
        </p:nvCxnSpPr>
        <p:spPr>
          <a:xfrm flipV="1">
            <a:off x="851926" y="2570446"/>
            <a:ext cx="0" cy="1244041"/>
          </a:xfrm>
          <a:prstGeom prst="line">
            <a:avLst/>
          </a:prstGeom>
          <a:ln w="349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2F873E6-8C69-6167-4CCC-C48666D3D2D2}"/>
              </a:ext>
            </a:extLst>
          </p:cNvPr>
          <p:cNvCxnSpPr>
            <a:cxnSpLocks/>
          </p:cNvCxnSpPr>
          <p:nvPr/>
        </p:nvCxnSpPr>
        <p:spPr>
          <a:xfrm>
            <a:off x="848064" y="2570446"/>
            <a:ext cx="4029864" cy="16182"/>
          </a:xfrm>
          <a:prstGeom prst="line">
            <a:avLst/>
          </a:prstGeom>
          <a:ln w="349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EE2D45CD-0E44-D4CF-E1D4-6E3DE610DAFD}"/>
              </a:ext>
            </a:extLst>
          </p:cNvPr>
          <p:cNvCxnSpPr>
            <a:cxnSpLocks/>
          </p:cNvCxnSpPr>
          <p:nvPr/>
        </p:nvCxnSpPr>
        <p:spPr>
          <a:xfrm flipV="1">
            <a:off x="9792396" y="2107096"/>
            <a:ext cx="0" cy="503194"/>
          </a:xfrm>
          <a:prstGeom prst="line">
            <a:avLst/>
          </a:prstGeom>
          <a:ln w="349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AA0C0D0-BDC7-D1FE-7B01-A888BF390A09}"/>
              </a:ext>
            </a:extLst>
          </p:cNvPr>
          <p:cNvCxnSpPr>
            <a:cxnSpLocks/>
          </p:cNvCxnSpPr>
          <p:nvPr/>
        </p:nvCxnSpPr>
        <p:spPr>
          <a:xfrm>
            <a:off x="9792396" y="2107096"/>
            <a:ext cx="282141" cy="0"/>
          </a:xfrm>
          <a:prstGeom prst="line">
            <a:avLst/>
          </a:prstGeom>
          <a:ln w="349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4EEA8C9-AA82-FC92-93B9-18822E8F55FD}"/>
              </a:ext>
            </a:extLst>
          </p:cNvPr>
          <p:cNvCxnSpPr>
            <a:cxnSpLocks/>
            <a:stCxn id="12" idx="2"/>
            <a:endCxn id="13" idx="0"/>
          </p:cNvCxnSpPr>
          <p:nvPr/>
        </p:nvCxnSpPr>
        <p:spPr>
          <a:xfrm flipH="1">
            <a:off x="10511813" y="2729745"/>
            <a:ext cx="1" cy="246596"/>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9CD30387-9ACA-B08A-596C-044813545985}"/>
              </a:ext>
            </a:extLst>
          </p:cNvPr>
          <p:cNvCxnSpPr>
            <a:cxnSpLocks/>
          </p:cNvCxnSpPr>
          <p:nvPr/>
        </p:nvCxnSpPr>
        <p:spPr>
          <a:xfrm>
            <a:off x="10511812" y="4003178"/>
            <a:ext cx="948" cy="353001"/>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DC89898-A79B-ACAE-A5BD-BDBE15959A27}"/>
              </a:ext>
            </a:extLst>
          </p:cNvPr>
          <p:cNvCxnSpPr>
            <a:cxnSpLocks/>
            <a:stCxn id="6" idx="2"/>
          </p:cNvCxnSpPr>
          <p:nvPr/>
        </p:nvCxnSpPr>
        <p:spPr>
          <a:xfrm flipH="1">
            <a:off x="6951667" y="2298535"/>
            <a:ext cx="247387" cy="586944"/>
          </a:xfrm>
          <a:prstGeom prst="line">
            <a:avLst/>
          </a:prstGeom>
          <a:ln w="1143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FE70008-E06E-8449-AD0E-217F037A7432}"/>
              </a:ext>
            </a:extLst>
          </p:cNvPr>
          <p:cNvCxnSpPr>
            <a:cxnSpLocks/>
          </p:cNvCxnSpPr>
          <p:nvPr/>
        </p:nvCxnSpPr>
        <p:spPr>
          <a:xfrm flipH="1">
            <a:off x="7352020" y="2304076"/>
            <a:ext cx="613250" cy="581403"/>
          </a:xfrm>
          <a:prstGeom prst="line">
            <a:avLst/>
          </a:prstGeom>
          <a:ln w="1143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06DF572-C47F-C95B-619D-B0B3447291F9}"/>
              </a:ext>
            </a:extLst>
          </p:cNvPr>
          <p:cNvCxnSpPr>
            <a:cxnSpLocks/>
          </p:cNvCxnSpPr>
          <p:nvPr/>
        </p:nvCxnSpPr>
        <p:spPr>
          <a:xfrm flipH="1">
            <a:off x="7910191" y="2276421"/>
            <a:ext cx="971362" cy="669381"/>
          </a:xfrm>
          <a:prstGeom prst="line">
            <a:avLst/>
          </a:prstGeom>
          <a:ln w="1143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AEC97745-8E2B-5197-B12D-518CE8FFF37A}"/>
              </a:ext>
            </a:extLst>
          </p:cNvPr>
          <p:cNvCxnSpPr>
            <a:cxnSpLocks/>
          </p:cNvCxnSpPr>
          <p:nvPr/>
        </p:nvCxnSpPr>
        <p:spPr>
          <a:xfrm flipH="1" flipV="1">
            <a:off x="8370474" y="3320414"/>
            <a:ext cx="1078698" cy="1840"/>
          </a:xfrm>
          <a:prstGeom prst="line">
            <a:avLst/>
          </a:prstGeom>
          <a:ln w="1143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0267C62D-3187-52D1-BA14-45BF93F07082}"/>
              </a:ext>
            </a:extLst>
          </p:cNvPr>
          <p:cNvCxnSpPr>
            <a:cxnSpLocks/>
            <a:stCxn id="9" idx="2"/>
          </p:cNvCxnSpPr>
          <p:nvPr/>
        </p:nvCxnSpPr>
        <p:spPr>
          <a:xfrm flipV="1">
            <a:off x="9429962" y="3263489"/>
            <a:ext cx="0" cy="1061450"/>
          </a:xfrm>
          <a:prstGeom prst="line">
            <a:avLst/>
          </a:prstGeom>
          <a:ln w="1143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4C02F5E-3895-FA5F-571E-C607F424B367}"/>
              </a:ext>
            </a:extLst>
          </p:cNvPr>
          <p:cNvCxnSpPr>
            <a:cxnSpLocks/>
          </p:cNvCxnSpPr>
          <p:nvPr/>
        </p:nvCxnSpPr>
        <p:spPr>
          <a:xfrm>
            <a:off x="5762532" y="2594108"/>
            <a:ext cx="4029864" cy="16182"/>
          </a:xfrm>
          <a:prstGeom prst="line">
            <a:avLst/>
          </a:prstGeom>
          <a:ln w="349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4C76CC86-1C99-1726-661E-4B24C898D326}"/>
              </a:ext>
            </a:extLst>
          </p:cNvPr>
          <p:cNvCxnSpPr>
            <a:cxnSpLocks/>
          </p:cNvCxnSpPr>
          <p:nvPr/>
        </p:nvCxnSpPr>
        <p:spPr>
          <a:xfrm>
            <a:off x="3619179" y="2743932"/>
            <a:ext cx="1041561" cy="8091"/>
          </a:xfrm>
          <a:prstGeom prst="line">
            <a:avLst/>
          </a:prstGeom>
          <a:ln w="444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845CFF4-216D-80E1-D077-E97F8D02F7B6}"/>
              </a:ext>
            </a:extLst>
          </p:cNvPr>
          <p:cNvCxnSpPr>
            <a:cxnSpLocks/>
          </p:cNvCxnSpPr>
          <p:nvPr/>
        </p:nvCxnSpPr>
        <p:spPr>
          <a:xfrm flipV="1">
            <a:off x="4634772" y="2729745"/>
            <a:ext cx="0" cy="1876275"/>
          </a:xfrm>
          <a:prstGeom prst="line">
            <a:avLst/>
          </a:prstGeom>
          <a:ln w="444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B5C60F81-525B-1513-381A-C04C99256A36}"/>
              </a:ext>
            </a:extLst>
          </p:cNvPr>
          <p:cNvCxnSpPr>
            <a:cxnSpLocks/>
          </p:cNvCxnSpPr>
          <p:nvPr/>
        </p:nvCxnSpPr>
        <p:spPr>
          <a:xfrm flipV="1">
            <a:off x="7274794" y="4727983"/>
            <a:ext cx="0" cy="397566"/>
          </a:xfrm>
          <a:prstGeom prst="line">
            <a:avLst/>
          </a:prstGeom>
          <a:ln w="444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B7E591B-067C-DECC-CFB0-098A24EC34BD}"/>
              </a:ext>
            </a:extLst>
          </p:cNvPr>
          <p:cNvCxnSpPr>
            <a:cxnSpLocks/>
          </p:cNvCxnSpPr>
          <p:nvPr/>
        </p:nvCxnSpPr>
        <p:spPr>
          <a:xfrm flipH="1">
            <a:off x="6224735" y="5111296"/>
            <a:ext cx="1050059" cy="0"/>
          </a:xfrm>
          <a:prstGeom prst="line">
            <a:avLst/>
          </a:prstGeom>
          <a:ln w="444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54803154-10F1-457D-A8D6-8EEEA5AB2094}"/>
              </a:ext>
            </a:extLst>
          </p:cNvPr>
          <p:cNvCxnSpPr>
            <a:cxnSpLocks/>
          </p:cNvCxnSpPr>
          <p:nvPr/>
        </p:nvCxnSpPr>
        <p:spPr>
          <a:xfrm flipH="1">
            <a:off x="5733914" y="4606020"/>
            <a:ext cx="490821" cy="0"/>
          </a:xfrm>
          <a:prstGeom prst="line">
            <a:avLst/>
          </a:prstGeom>
          <a:ln w="444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A98DB9C-7C5F-7B09-C4DB-D658BE1C25EC}"/>
              </a:ext>
            </a:extLst>
          </p:cNvPr>
          <p:cNvCxnSpPr>
            <a:cxnSpLocks/>
          </p:cNvCxnSpPr>
          <p:nvPr/>
        </p:nvCxnSpPr>
        <p:spPr>
          <a:xfrm flipV="1">
            <a:off x="6224735" y="4582928"/>
            <a:ext cx="4083" cy="528368"/>
          </a:xfrm>
          <a:prstGeom prst="line">
            <a:avLst/>
          </a:prstGeom>
          <a:ln w="444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32D936B4-06C6-9DC9-574D-F38A954D3D4F}"/>
              </a:ext>
            </a:extLst>
          </p:cNvPr>
          <p:cNvCxnSpPr>
            <a:cxnSpLocks/>
          </p:cNvCxnSpPr>
          <p:nvPr/>
        </p:nvCxnSpPr>
        <p:spPr>
          <a:xfrm flipH="1">
            <a:off x="4634772" y="4606020"/>
            <a:ext cx="235431" cy="0"/>
          </a:xfrm>
          <a:prstGeom prst="line">
            <a:avLst/>
          </a:prstGeom>
          <a:ln w="444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3149FF11-8401-B317-8536-F2520FFEF96F}"/>
              </a:ext>
            </a:extLst>
          </p:cNvPr>
          <p:cNvCxnSpPr>
            <a:cxnSpLocks/>
          </p:cNvCxnSpPr>
          <p:nvPr/>
        </p:nvCxnSpPr>
        <p:spPr>
          <a:xfrm flipV="1">
            <a:off x="3619179" y="2729745"/>
            <a:ext cx="0" cy="216057"/>
          </a:xfrm>
          <a:prstGeom prst="line">
            <a:avLst/>
          </a:prstGeom>
          <a:ln w="444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5BB4764E-117D-75DD-4F54-2309676C214C}"/>
              </a:ext>
            </a:extLst>
          </p:cNvPr>
          <p:cNvSpPr txBox="1"/>
          <p:nvPr/>
        </p:nvSpPr>
        <p:spPr>
          <a:xfrm>
            <a:off x="1544841" y="5955419"/>
            <a:ext cx="7160037" cy="646331"/>
          </a:xfrm>
          <a:prstGeom prst="rect">
            <a:avLst/>
          </a:prstGeom>
          <a:noFill/>
        </p:spPr>
        <p:txBody>
          <a:bodyPr wrap="none" rtlCol="0">
            <a:spAutoFit/>
          </a:bodyPr>
          <a:lstStyle/>
          <a:p>
            <a:r>
              <a:rPr lang="en-US" dirty="0"/>
              <a:t>Note, for testing the </a:t>
            </a:r>
            <a:r>
              <a:rPr lang="en-US" dirty="0" err="1"/>
              <a:t>RoboRio</a:t>
            </a:r>
            <a:r>
              <a:rPr lang="en-US" dirty="0"/>
              <a:t> can command the stepper motor (via RS232)</a:t>
            </a:r>
          </a:p>
          <a:p>
            <a:r>
              <a:rPr lang="en-US" dirty="0"/>
              <a:t>to move to a position and then read the result over the SPI bus.</a:t>
            </a:r>
          </a:p>
        </p:txBody>
      </p:sp>
      <p:pic>
        <p:nvPicPr>
          <p:cNvPr id="81" name="Picture 80">
            <a:extLst>
              <a:ext uri="{FF2B5EF4-FFF2-40B4-BE49-F238E27FC236}">
                <a16:creationId xmlns:a16="http://schemas.microsoft.com/office/drawing/2014/main" id="{EB319C94-A1C0-75E9-DD91-E3FE48D45FB6}"/>
              </a:ext>
            </a:extLst>
          </p:cNvPr>
          <p:cNvPicPr>
            <a:picLocks noChangeAspect="1"/>
          </p:cNvPicPr>
          <p:nvPr/>
        </p:nvPicPr>
        <p:blipFill>
          <a:blip r:embed="rId4"/>
          <a:stretch>
            <a:fillRect/>
          </a:stretch>
        </p:blipFill>
        <p:spPr>
          <a:xfrm>
            <a:off x="7634130" y="1539799"/>
            <a:ext cx="584422" cy="736542"/>
          </a:xfrm>
          <a:prstGeom prst="rect">
            <a:avLst/>
          </a:prstGeom>
        </p:spPr>
      </p:pic>
      <p:pic>
        <p:nvPicPr>
          <p:cNvPr id="82" name="Picture 81">
            <a:extLst>
              <a:ext uri="{FF2B5EF4-FFF2-40B4-BE49-F238E27FC236}">
                <a16:creationId xmlns:a16="http://schemas.microsoft.com/office/drawing/2014/main" id="{028C816B-D6AE-A73D-7DD4-67D7DA2D9954}"/>
              </a:ext>
            </a:extLst>
          </p:cNvPr>
          <p:cNvPicPr>
            <a:picLocks noChangeAspect="1"/>
          </p:cNvPicPr>
          <p:nvPr/>
        </p:nvPicPr>
        <p:blipFill>
          <a:blip r:embed="rId4"/>
          <a:stretch>
            <a:fillRect/>
          </a:stretch>
        </p:blipFill>
        <p:spPr>
          <a:xfrm>
            <a:off x="8540765" y="1561993"/>
            <a:ext cx="584422" cy="736542"/>
          </a:xfrm>
          <a:prstGeom prst="rect">
            <a:avLst/>
          </a:prstGeom>
        </p:spPr>
      </p:pic>
    </p:spTree>
    <p:extLst>
      <p:ext uri="{BB962C8B-B14F-4D97-AF65-F5344CB8AC3E}">
        <p14:creationId xmlns:p14="http://schemas.microsoft.com/office/powerpoint/2010/main" val="26271198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FA297-449A-7A45-6E1A-6270E4B5E589}"/>
              </a:ext>
            </a:extLst>
          </p:cNvPr>
          <p:cNvSpPr>
            <a:spLocks noGrp="1"/>
          </p:cNvSpPr>
          <p:nvPr>
            <p:ph type="title"/>
          </p:nvPr>
        </p:nvSpPr>
        <p:spPr/>
        <p:txBody>
          <a:bodyPr/>
          <a:lstStyle/>
          <a:p>
            <a:r>
              <a:rPr lang="en-US" dirty="0"/>
              <a:t>Running the Test Board Software</a:t>
            </a:r>
          </a:p>
        </p:txBody>
      </p:sp>
      <p:sp>
        <p:nvSpPr>
          <p:cNvPr id="3" name="Content Placeholder 2">
            <a:extLst>
              <a:ext uri="{FF2B5EF4-FFF2-40B4-BE49-F238E27FC236}">
                <a16:creationId xmlns:a16="http://schemas.microsoft.com/office/drawing/2014/main" id="{F465B3FA-07C0-056A-5251-A301267BC9D1}"/>
              </a:ext>
            </a:extLst>
          </p:cNvPr>
          <p:cNvSpPr>
            <a:spLocks noGrp="1"/>
          </p:cNvSpPr>
          <p:nvPr>
            <p:ph idx="1"/>
          </p:nvPr>
        </p:nvSpPr>
        <p:spPr/>
        <p:txBody>
          <a:bodyPr/>
          <a:lstStyle/>
          <a:p>
            <a:r>
              <a:rPr lang="en-US" dirty="0"/>
              <a:t>Use the FRC </a:t>
            </a:r>
            <a:r>
              <a:rPr lang="en-US" dirty="0" err="1"/>
              <a:t>DriverStation</a:t>
            </a:r>
            <a:r>
              <a:rPr lang="en-US" dirty="0"/>
              <a:t> and </a:t>
            </a:r>
            <a:r>
              <a:rPr lang="en-US" dirty="0" err="1"/>
              <a:t>ShuffleBoard</a:t>
            </a:r>
            <a:endParaRPr lang="en-US" dirty="0"/>
          </a:p>
          <a:p>
            <a:r>
              <a:rPr lang="en-US" dirty="0"/>
              <a:t>A tab called Mag4 will appear on the </a:t>
            </a:r>
            <a:r>
              <a:rPr lang="en-US" dirty="0" err="1"/>
              <a:t>ShuffleBoard</a:t>
            </a:r>
            <a:endParaRPr lang="en-US" dirty="0"/>
          </a:p>
          <a:p>
            <a:pPr lvl="1"/>
            <a:r>
              <a:rPr lang="en-US" dirty="0"/>
              <a:t>Under this tab, you can move the motor and watch the results.</a:t>
            </a:r>
          </a:p>
          <a:p>
            <a:pPr marL="914400" lvl="2" indent="0">
              <a:buNone/>
            </a:pPr>
            <a:r>
              <a:rPr lang="en-US" dirty="0"/>
              <a:t>Note that you do NOT need to be in  “Enable Mode” for this to work,</a:t>
            </a:r>
          </a:p>
          <a:p>
            <a:pPr marL="914400" lvl="2" indent="0">
              <a:buNone/>
            </a:pPr>
            <a:r>
              <a:rPr lang="en-US" dirty="0"/>
              <a:t>As the RS232 interface bypasses FRC safety guidelines.</a:t>
            </a:r>
          </a:p>
          <a:p>
            <a:r>
              <a:rPr lang="en-US" dirty="0"/>
              <a:t>A tap called Mag4_Graph will also appear given graphs of the movement and sensor readings for Port 4.</a:t>
            </a:r>
          </a:p>
          <a:p>
            <a:r>
              <a:rPr lang="en-US" dirty="0"/>
              <a:t>Note that the buttons on the </a:t>
            </a:r>
            <a:r>
              <a:rPr lang="en-US" dirty="0" err="1"/>
              <a:t>ShuffleBoard</a:t>
            </a:r>
            <a:r>
              <a:rPr lang="en-US" dirty="0"/>
              <a:t> do not respond well… it might take some extra clicking to get the behavior you want. </a:t>
            </a:r>
          </a:p>
        </p:txBody>
      </p:sp>
    </p:spTree>
    <p:extLst>
      <p:ext uri="{BB962C8B-B14F-4D97-AF65-F5344CB8AC3E}">
        <p14:creationId xmlns:p14="http://schemas.microsoft.com/office/powerpoint/2010/main" val="2178336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40030-4C6B-93C5-48B2-8E5FDDCAAF90}"/>
              </a:ext>
            </a:extLst>
          </p:cNvPr>
          <p:cNvSpPr>
            <a:spLocks noGrp="1"/>
          </p:cNvSpPr>
          <p:nvPr>
            <p:ph type="title"/>
          </p:nvPr>
        </p:nvSpPr>
        <p:spPr/>
        <p:txBody>
          <a:bodyPr/>
          <a:lstStyle/>
          <a:p>
            <a:r>
              <a:rPr lang="en-US" dirty="0"/>
              <a:t>Example Test Results </a:t>
            </a:r>
          </a:p>
        </p:txBody>
      </p:sp>
      <p:pic>
        <p:nvPicPr>
          <p:cNvPr id="4" name="Picture 3">
            <a:extLst>
              <a:ext uri="{FF2B5EF4-FFF2-40B4-BE49-F238E27FC236}">
                <a16:creationId xmlns:a16="http://schemas.microsoft.com/office/drawing/2014/main" id="{65AB95A7-EC95-1733-5748-93EE0ACE7D69}"/>
              </a:ext>
            </a:extLst>
          </p:cNvPr>
          <p:cNvPicPr>
            <a:picLocks noChangeAspect="1"/>
          </p:cNvPicPr>
          <p:nvPr/>
        </p:nvPicPr>
        <p:blipFill>
          <a:blip r:embed="rId2"/>
          <a:stretch>
            <a:fillRect/>
          </a:stretch>
        </p:blipFill>
        <p:spPr>
          <a:xfrm>
            <a:off x="978767" y="1545066"/>
            <a:ext cx="9041770" cy="4046732"/>
          </a:xfrm>
          <a:prstGeom prst="rect">
            <a:avLst/>
          </a:prstGeom>
        </p:spPr>
      </p:pic>
    </p:spTree>
    <p:extLst>
      <p:ext uri="{BB962C8B-B14F-4D97-AF65-F5344CB8AC3E}">
        <p14:creationId xmlns:p14="http://schemas.microsoft.com/office/powerpoint/2010/main" val="2334909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13347-0E99-0A71-E673-B83446842D0F}"/>
              </a:ext>
            </a:extLst>
          </p:cNvPr>
          <p:cNvSpPr>
            <a:spLocks noGrp="1"/>
          </p:cNvSpPr>
          <p:nvPr>
            <p:ph type="title"/>
          </p:nvPr>
        </p:nvSpPr>
        <p:spPr/>
        <p:txBody>
          <a:bodyPr/>
          <a:lstStyle/>
          <a:p>
            <a:r>
              <a:rPr lang="en-US" dirty="0"/>
              <a:t>The Mag4 Interface Device</a:t>
            </a:r>
          </a:p>
        </p:txBody>
      </p:sp>
      <p:pic>
        <p:nvPicPr>
          <p:cNvPr id="7" name="Picture 6">
            <a:extLst>
              <a:ext uri="{FF2B5EF4-FFF2-40B4-BE49-F238E27FC236}">
                <a16:creationId xmlns:a16="http://schemas.microsoft.com/office/drawing/2014/main" id="{3AF229D6-CDC4-376E-E179-7796CF9D65F2}"/>
              </a:ext>
            </a:extLst>
          </p:cNvPr>
          <p:cNvPicPr>
            <a:picLocks noChangeAspect="1"/>
          </p:cNvPicPr>
          <p:nvPr/>
        </p:nvPicPr>
        <p:blipFill>
          <a:blip r:embed="rId2"/>
          <a:stretch>
            <a:fillRect/>
          </a:stretch>
        </p:blipFill>
        <p:spPr>
          <a:xfrm>
            <a:off x="3884590" y="2078698"/>
            <a:ext cx="4333651" cy="4217571"/>
          </a:xfrm>
          <a:prstGeom prst="rect">
            <a:avLst/>
          </a:prstGeom>
        </p:spPr>
      </p:pic>
      <p:sp>
        <p:nvSpPr>
          <p:cNvPr id="10" name="TextBox 9">
            <a:extLst>
              <a:ext uri="{FF2B5EF4-FFF2-40B4-BE49-F238E27FC236}">
                <a16:creationId xmlns:a16="http://schemas.microsoft.com/office/drawing/2014/main" id="{C4195688-7687-B273-7237-6A9712870CC4}"/>
              </a:ext>
            </a:extLst>
          </p:cNvPr>
          <p:cNvSpPr txBox="1"/>
          <p:nvPr/>
        </p:nvSpPr>
        <p:spPr>
          <a:xfrm>
            <a:off x="5760048" y="1432366"/>
            <a:ext cx="1356975" cy="646331"/>
          </a:xfrm>
          <a:prstGeom prst="rect">
            <a:avLst/>
          </a:prstGeom>
          <a:noFill/>
        </p:spPr>
        <p:txBody>
          <a:bodyPr wrap="none" rtlCol="0">
            <a:spAutoFit/>
          </a:bodyPr>
          <a:lstStyle/>
          <a:p>
            <a:r>
              <a:rPr lang="en-US" dirty="0"/>
              <a:t>SPI Interface</a:t>
            </a:r>
          </a:p>
          <a:p>
            <a:r>
              <a:rPr lang="en-US" dirty="0"/>
              <a:t>to </a:t>
            </a:r>
            <a:r>
              <a:rPr lang="en-US" dirty="0" err="1"/>
              <a:t>RoboRio</a:t>
            </a:r>
            <a:endParaRPr lang="en-US" dirty="0"/>
          </a:p>
        </p:txBody>
      </p:sp>
      <p:sp>
        <p:nvSpPr>
          <p:cNvPr id="11" name="TextBox 10">
            <a:extLst>
              <a:ext uri="{FF2B5EF4-FFF2-40B4-BE49-F238E27FC236}">
                <a16:creationId xmlns:a16="http://schemas.microsoft.com/office/drawing/2014/main" id="{00418668-A2EC-0C77-A645-3863A03170EA}"/>
              </a:ext>
            </a:extLst>
          </p:cNvPr>
          <p:cNvSpPr txBox="1"/>
          <p:nvPr/>
        </p:nvSpPr>
        <p:spPr>
          <a:xfrm>
            <a:off x="4981822" y="1432367"/>
            <a:ext cx="778226" cy="646331"/>
          </a:xfrm>
          <a:prstGeom prst="rect">
            <a:avLst/>
          </a:prstGeom>
          <a:noFill/>
        </p:spPr>
        <p:txBody>
          <a:bodyPr wrap="none" rtlCol="0">
            <a:spAutoFit/>
          </a:bodyPr>
          <a:lstStyle/>
          <a:p>
            <a:r>
              <a:rPr lang="en-US" dirty="0"/>
              <a:t>Input </a:t>
            </a:r>
          </a:p>
          <a:p>
            <a:r>
              <a:rPr lang="en-US" dirty="0"/>
              <a:t>Power</a:t>
            </a:r>
          </a:p>
        </p:txBody>
      </p:sp>
      <p:sp>
        <p:nvSpPr>
          <p:cNvPr id="12" name="TextBox 11">
            <a:extLst>
              <a:ext uri="{FF2B5EF4-FFF2-40B4-BE49-F238E27FC236}">
                <a16:creationId xmlns:a16="http://schemas.microsoft.com/office/drawing/2014/main" id="{6E9AFEF2-302E-A994-B1DD-3B751408301D}"/>
              </a:ext>
            </a:extLst>
          </p:cNvPr>
          <p:cNvSpPr txBox="1"/>
          <p:nvPr/>
        </p:nvSpPr>
        <p:spPr>
          <a:xfrm>
            <a:off x="8292075" y="3769153"/>
            <a:ext cx="1769523" cy="646331"/>
          </a:xfrm>
          <a:prstGeom prst="rect">
            <a:avLst/>
          </a:prstGeom>
          <a:noFill/>
        </p:spPr>
        <p:txBody>
          <a:bodyPr wrap="none" rtlCol="0">
            <a:spAutoFit/>
          </a:bodyPr>
          <a:lstStyle/>
          <a:p>
            <a:r>
              <a:rPr lang="en-US" dirty="0"/>
              <a:t>USB Port </a:t>
            </a:r>
          </a:p>
          <a:p>
            <a:r>
              <a:rPr lang="en-US" dirty="0"/>
              <a:t>for Programming</a:t>
            </a:r>
          </a:p>
        </p:txBody>
      </p:sp>
      <p:sp>
        <p:nvSpPr>
          <p:cNvPr id="13" name="TextBox 12">
            <a:extLst>
              <a:ext uri="{FF2B5EF4-FFF2-40B4-BE49-F238E27FC236}">
                <a16:creationId xmlns:a16="http://schemas.microsoft.com/office/drawing/2014/main" id="{09B40EE8-319F-70E7-026A-109929E172FC}"/>
              </a:ext>
            </a:extLst>
          </p:cNvPr>
          <p:cNvSpPr txBox="1"/>
          <p:nvPr/>
        </p:nvSpPr>
        <p:spPr>
          <a:xfrm>
            <a:off x="2604512" y="3630653"/>
            <a:ext cx="1243161" cy="923330"/>
          </a:xfrm>
          <a:prstGeom prst="rect">
            <a:avLst/>
          </a:prstGeom>
          <a:noFill/>
        </p:spPr>
        <p:txBody>
          <a:bodyPr wrap="none" rtlCol="0">
            <a:spAutoFit/>
          </a:bodyPr>
          <a:lstStyle/>
          <a:p>
            <a:r>
              <a:rPr lang="en-US" dirty="0"/>
              <a:t>3 Wire </a:t>
            </a:r>
          </a:p>
          <a:p>
            <a:r>
              <a:rPr lang="en-US" dirty="0"/>
              <a:t>Debugging </a:t>
            </a:r>
          </a:p>
          <a:p>
            <a:r>
              <a:rPr lang="en-US" dirty="0"/>
              <a:t>Port</a:t>
            </a:r>
          </a:p>
        </p:txBody>
      </p:sp>
      <p:sp>
        <p:nvSpPr>
          <p:cNvPr id="14" name="TextBox 13">
            <a:extLst>
              <a:ext uri="{FF2B5EF4-FFF2-40B4-BE49-F238E27FC236}">
                <a16:creationId xmlns:a16="http://schemas.microsoft.com/office/drawing/2014/main" id="{EF4E84A4-16DD-77DC-188D-80A2E1188BFC}"/>
              </a:ext>
            </a:extLst>
          </p:cNvPr>
          <p:cNvSpPr txBox="1"/>
          <p:nvPr/>
        </p:nvSpPr>
        <p:spPr>
          <a:xfrm>
            <a:off x="7227323" y="1660368"/>
            <a:ext cx="1581587" cy="369332"/>
          </a:xfrm>
          <a:prstGeom prst="rect">
            <a:avLst/>
          </a:prstGeom>
          <a:noFill/>
        </p:spPr>
        <p:txBody>
          <a:bodyPr wrap="none" rtlCol="0">
            <a:spAutoFit/>
          </a:bodyPr>
          <a:lstStyle/>
          <a:p>
            <a:r>
              <a:rPr lang="en-US" dirty="0"/>
              <a:t>UART (unused)</a:t>
            </a:r>
          </a:p>
        </p:txBody>
      </p:sp>
      <p:sp>
        <p:nvSpPr>
          <p:cNvPr id="15" name="TextBox 14">
            <a:extLst>
              <a:ext uri="{FF2B5EF4-FFF2-40B4-BE49-F238E27FC236}">
                <a16:creationId xmlns:a16="http://schemas.microsoft.com/office/drawing/2014/main" id="{152F9236-C2EB-C271-272B-5FADDC7BE34E}"/>
              </a:ext>
            </a:extLst>
          </p:cNvPr>
          <p:cNvSpPr txBox="1"/>
          <p:nvPr/>
        </p:nvSpPr>
        <p:spPr>
          <a:xfrm>
            <a:off x="4893270" y="6296269"/>
            <a:ext cx="2532937" cy="369332"/>
          </a:xfrm>
          <a:prstGeom prst="rect">
            <a:avLst/>
          </a:prstGeom>
          <a:noFill/>
        </p:spPr>
        <p:txBody>
          <a:bodyPr wrap="none" rtlCol="0">
            <a:spAutoFit/>
          </a:bodyPr>
          <a:lstStyle/>
          <a:p>
            <a:r>
              <a:rPr lang="en-US" dirty="0"/>
              <a:t>4 SRX Mag Encoder Ports</a:t>
            </a:r>
          </a:p>
        </p:txBody>
      </p:sp>
    </p:spTree>
    <p:extLst>
      <p:ext uri="{BB962C8B-B14F-4D97-AF65-F5344CB8AC3E}">
        <p14:creationId xmlns:p14="http://schemas.microsoft.com/office/powerpoint/2010/main" val="1544470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40030-4C6B-93C5-48B2-8E5FDDCAAF90}"/>
              </a:ext>
            </a:extLst>
          </p:cNvPr>
          <p:cNvSpPr>
            <a:spLocks noGrp="1"/>
          </p:cNvSpPr>
          <p:nvPr>
            <p:ph type="title"/>
          </p:nvPr>
        </p:nvSpPr>
        <p:spPr/>
        <p:txBody>
          <a:bodyPr/>
          <a:lstStyle/>
          <a:p>
            <a:r>
              <a:rPr lang="en-US" dirty="0"/>
              <a:t>Example Test Results </a:t>
            </a:r>
          </a:p>
        </p:txBody>
      </p:sp>
      <p:pic>
        <p:nvPicPr>
          <p:cNvPr id="3" name="Picture 2">
            <a:extLst>
              <a:ext uri="{FF2B5EF4-FFF2-40B4-BE49-F238E27FC236}">
                <a16:creationId xmlns:a16="http://schemas.microsoft.com/office/drawing/2014/main" id="{FFD9A956-8D04-1516-1EDE-A73088DD7190}"/>
              </a:ext>
            </a:extLst>
          </p:cNvPr>
          <p:cNvPicPr>
            <a:picLocks noChangeAspect="1"/>
          </p:cNvPicPr>
          <p:nvPr/>
        </p:nvPicPr>
        <p:blipFill>
          <a:blip r:embed="rId2"/>
          <a:stretch>
            <a:fillRect/>
          </a:stretch>
        </p:blipFill>
        <p:spPr>
          <a:xfrm>
            <a:off x="6096000" y="275918"/>
            <a:ext cx="4354286" cy="6443299"/>
          </a:xfrm>
          <a:prstGeom prst="rect">
            <a:avLst/>
          </a:prstGeom>
        </p:spPr>
      </p:pic>
    </p:spTree>
    <p:extLst>
      <p:ext uri="{BB962C8B-B14F-4D97-AF65-F5344CB8AC3E}">
        <p14:creationId xmlns:p14="http://schemas.microsoft.com/office/powerpoint/2010/main" val="3272411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11370-C141-1192-13D1-0ABC86E24215}"/>
              </a:ext>
            </a:extLst>
          </p:cNvPr>
          <p:cNvSpPr>
            <a:spLocks noGrp="1"/>
          </p:cNvSpPr>
          <p:nvPr>
            <p:ph type="title"/>
          </p:nvPr>
        </p:nvSpPr>
        <p:spPr/>
        <p:txBody>
          <a:bodyPr/>
          <a:lstStyle/>
          <a:p>
            <a:r>
              <a:rPr lang="en-US" dirty="0"/>
              <a:t>Timing Results</a:t>
            </a:r>
          </a:p>
        </p:txBody>
      </p:sp>
      <p:sp>
        <p:nvSpPr>
          <p:cNvPr id="3" name="Content Placeholder 2">
            <a:extLst>
              <a:ext uri="{FF2B5EF4-FFF2-40B4-BE49-F238E27FC236}">
                <a16:creationId xmlns:a16="http://schemas.microsoft.com/office/drawing/2014/main" id="{6CE776E8-8DBE-B2B2-83CD-65D971344857}"/>
              </a:ext>
            </a:extLst>
          </p:cNvPr>
          <p:cNvSpPr>
            <a:spLocks noGrp="1"/>
          </p:cNvSpPr>
          <p:nvPr>
            <p:ph idx="1"/>
          </p:nvPr>
        </p:nvSpPr>
        <p:spPr>
          <a:xfrm>
            <a:off x="877957" y="1802907"/>
            <a:ext cx="10515600" cy="4351338"/>
          </a:xfrm>
        </p:spPr>
        <p:txBody>
          <a:bodyPr/>
          <a:lstStyle/>
          <a:p>
            <a:r>
              <a:rPr lang="en-US" dirty="0"/>
              <a:t>An oscilloscope was used to verify SPI and </a:t>
            </a:r>
            <a:r>
              <a:rPr lang="en-US" dirty="0" err="1"/>
              <a:t>RoboRio</a:t>
            </a:r>
            <a:r>
              <a:rPr lang="en-US" dirty="0"/>
              <a:t> Times</a:t>
            </a:r>
          </a:p>
        </p:txBody>
      </p:sp>
      <p:pic>
        <p:nvPicPr>
          <p:cNvPr id="5" name="Picture 4">
            <a:extLst>
              <a:ext uri="{FF2B5EF4-FFF2-40B4-BE49-F238E27FC236}">
                <a16:creationId xmlns:a16="http://schemas.microsoft.com/office/drawing/2014/main" id="{A93EF65F-4B57-8163-D2FC-A9A88064E93C}"/>
              </a:ext>
            </a:extLst>
          </p:cNvPr>
          <p:cNvPicPr>
            <a:picLocks noChangeAspect="1"/>
          </p:cNvPicPr>
          <p:nvPr/>
        </p:nvPicPr>
        <p:blipFill>
          <a:blip r:embed="rId2"/>
          <a:stretch>
            <a:fillRect/>
          </a:stretch>
        </p:blipFill>
        <p:spPr>
          <a:xfrm>
            <a:off x="1059700" y="2603184"/>
            <a:ext cx="6211168" cy="3606485"/>
          </a:xfrm>
          <a:prstGeom prst="rect">
            <a:avLst/>
          </a:prstGeom>
        </p:spPr>
      </p:pic>
      <p:sp>
        <p:nvSpPr>
          <p:cNvPr id="6" name="TextBox 5">
            <a:extLst>
              <a:ext uri="{FF2B5EF4-FFF2-40B4-BE49-F238E27FC236}">
                <a16:creationId xmlns:a16="http://schemas.microsoft.com/office/drawing/2014/main" id="{0FC37929-413B-7B85-2DE1-8B4D0FE85312}"/>
              </a:ext>
            </a:extLst>
          </p:cNvPr>
          <p:cNvSpPr txBox="1"/>
          <p:nvPr/>
        </p:nvSpPr>
        <p:spPr>
          <a:xfrm>
            <a:off x="7962663" y="2873828"/>
            <a:ext cx="3742793" cy="2862322"/>
          </a:xfrm>
          <a:prstGeom prst="rect">
            <a:avLst/>
          </a:prstGeom>
          <a:noFill/>
        </p:spPr>
        <p:txBody>
          <a:bodyPr wrap="square" rtlCol="0">
            <a:spAutoFit/>
          </a:bodyPr>
          <a:lstStyle/>
          <a:p>
            <a:r>
              <a:rPr lang="en-US" dirty="0"/>
              <a:t>Here, the yellow trace is the CS assert sent by the </a:t>
            </a:r>
            <a:r>
              <a:rPr lang="en-US" dirty="0" err="1"/>
              <a:t>RoboRio</a:t>
            </a:r>
            <a:r>
              <a:rPr lang="en-US" dirty="0"/>
              <a:t> for one transfer. The blue trace is also a signal from the </a:t>
            </a:r>
            <a:r>
              <a:rPr lang="en-US" dirty="0" err="1"/>
              <a:t>RoboRio</a:t>
            </a:r>
            <a:r>
              <a:rPr lang="en-US" dirty="0"/>
              <a:t> (from a DIO line) to mark the time it takes to do the transfer.  The cursors indicate 316 us for a transfer.</a:t>
            </a:r>
          </a:p>
          <a:p>
            <a:endParaRPr lang="en-US" dirty="0"/>
          </a:p>
          <a:p>
            <a:r>
              <a:rPr lang="en-US" dirty="0"/>
              <a:t>(We set the SPI Clock rate to be 1.8MHz)</a:t>
            </a:r>
          </a:p>
          <a:p>
            <a:r>
              <a:rPr lang="en-US" dirty="0"/>
              <a:t> </a:t>
            </a:r>
          </a:p>
        </p:txBody>
      </p:sp>
    </p:spTree>
    <p:extLst>
      <p:ext uri="{BB962C8B-B14F-4D97-AF65-F5344CB8AC3E}">
        <p14:creationId xmlns:p14="http://schemas.microsoft.com/office/powerpoint/2010/main" val="31128246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7A4E9-D4DC-2D2A-6E49-BB6778A3080E}"/>
              </a:ext>
            </a:extLst>
          </p:cNvPr>
          <p:cNvSpPr>
            <a:spLocks noGrp="1"/>
          </p:cNvSpPr>
          <p:nvPr>
            <p:ph type="title"/>
          </p:nvPr>
        </p:nvSpPr>
        <p:spPr/>
        <p:txBody>
          <a:bodyPr/>
          <a:lstStyle/>
          <a:p>
            <a:r>
              <a:rPr lang="en-US" dirty="0"/>
              <a:t>Timing Results, Part 2</a:t>
            </a:r>
          </a:p>
        </p:txBody>
      </p:sp>
      <p:sp>
        <p:nvSpPr>
          <p:cNvPr id="3" name="Content Placeholder 2">
            <a:extLst>
              <a:ext uri="{FF2B5EF4-FFF2-40B4-BE49-F238E27FC236}">
                <a16:creationId xmlns:a16="http://schemas.microsoft.com/office/drawing/2014/main" id="{391A86A2-377E-DB5F-1836-9E4DDC044873}"/>
              </a:ext>
            </a:extLst>
          </p:cNvPr>
          <p:cNvSpPr>
            <a:spLocks noGrp="1"/>
          </p:cNvSpPr>
          <p:nvPr>
            <p:ph idx="1"/>
          </p:nvPr>
        </p:nvSpPr>
        <p:spPr>
          <a:xfrm>
            <a:off x="8042176" y="1885595"/>
            <a:ext cx="3311624" cy="4291368"/>
          </a:xfrm>
        </p:spPr>
        <p:txBody>
          <a:bodyPr>
            <a:normAutofit/>
          </a:bodyPr>
          <a:lstStyle/>
          <a:p>
            <a:pPr marL="0" indent="0">
              <a:buNone/>
            </a:pPr>
            <a:r>
              <a:rPr lang="en-US" sz="1800" dirty="0"/>
              <a:t>This picture is similar to the previous, except here the blue trace is the data being transmitted from the Mag4 device.</a:t>
            </a:r>
          </a:p>
        </p:txBody>
      </p:sp>
      <p:pic>
        <p:nvPicPr>
          <p:cNvPr id="5" name="Picture 4">
            <a:extLst>
              <a:ext uri="{FF2B5EF4-FFF2-40B4-BE49-F238E27FC236}">
                <a16:creationId xmlns:a16="http://schemas.microsoft.com/office/drawing/2014/main" id="{B867FEFF-EB51-AF99-7EA7-04663B9CEEFD}"/>
              </a:ext>
            </a:extLst>
          </p:cNvPr>
          <p:cNvPicPr>
            <a:picLocks noChangeAspect="1"/>
          </p:cNvPicPr>
          <p:nvPr/>
        </p:nvPicPr>
        <p:blipFill>
          <a:blip r:embed="rId2"/>
          <a:stretch>
            <a:fillRect/>
          </a:stretch>
        </p:blipFill>
        <p:spPr>
          <a:xfrm>
            <a:off x="1002321" y="1885595"/>
            <a:ext cx="6851120" cy="3987011"/>
          </a:xfrm>
          <a:prstGeom prst="rect">
            <a:avLst/>
          </a:prstGeom>
        </p:spPr>
      </p:pic>
    </p:spTree>
    <p:extLst>
      <p:ext uri="{BB962C8B-B14F-4D97-AF65-F5344CB8AC3E}">
        <p14:creationId xmlns:p14="http://schemas.microsoft.com/office/powerpoint/2010/main" val="26236034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B8EA8-CEE0-50FB-0D00-F01E2B85B9B5}"/>
              </a:ext>
            </a:extLst>
          </p:cNvPr>
          <p:cNvSpPr>
            <a:spLocks noGrp="1"/>
          </p:cNvSpPr>
          <p:nvPr>
            <p:ph type="title"/>
          </p:nvPr>
        </p:nvSpPr>
        <p:spPr/>
        <p:txBody>
          <a:bodyPr/>
          <a:lstStyle/>
          <a:p>
            <a:r>
              <a:rPr lang="en-US" dirty="0"/>
              <a:t>Discussion of Data Fusion</a:t>
            </a:r>
          </a:p>
        </p:txBody>
      </p:sp>
      <p:sp>
        <p:nvSpPr>
          <p:cNvPr id="3" name="Content Placeholder 2">
            <a:extLst>
              <a:ext uri="{FF2B5EF4-FFF2-40B4-BE49-F238E27FC236}">
                <a16:creationId xmlns:a16="http://schemas.microsoft.com/office/drawing/2014/main" id="{314C625E-77FA-5F6E-29CA-98A479786EE2}"/>
              </a:ext>
            </a:extLst>
          </p:cNvPr>
          <p:cNvSpPr>
            <a:spLocks noGrp="1"/>
          </p:cNvSpPr>
          <p:nvPr>
            <p:ph idx="1"/>
          </p:nvPr>
        </p:nvSpPr>
        <p:spPr>
          <a:xfrm>
            <a:off x="838200" y="1584581"/>
            <a:ext cx="10730948" cy="4503846"/>
          </a:xfrm>
        </p:spPr>
        <p:txBody>
          <a:bodyPr>
            <a:normAutofit fontScale="62500" lnSpcReduction="20000"/>
          </a:bodyPr>
          <a:lstStyle/>
          <a:p>
            <a:pPr marL="0" indent="0">
              <a:lnSpc>
                <a:spcPct val="120000"/>
              </a:lnSpc>
              <a:buNone/>
            </a:pPr>
            <a:r>
              <a:rPr lang="en-US" dirty="0"/>
              <a:t>A lot of work was expended trying to fuse the readings from the quadrature with the PWM signal that give absolute angle.  The PWM signal arrives once every 4 milliseconds, whereas the quadrature arrives almost instantaneously – but gives only relative information.</a:t>
            </a:r>
          </a:p>
          <a:p>
            <a:pPr marL="0" indent="0">
              <a:lnSpc>
                <a:spcPct val="120000"/>
              </a:lnSpc>
              <a:buNone/>
            </a:pPr>
            <a:r>
              <a:rPr lang="en-US" dirty="0"/>
              <a:t>The idea was to marry these.  Once an absolute position is known, then one can observe the quadrature and calculate absolute position without reference to the PWM.</a:t>
            </a:r>
          </a:p>
          <a:p>
            <a:pPr marL="0" indent="0">
              <a:lnSpc>
                <a:spcPct val="120000"/>
              </a:lnSpc>
              <a:buNone/>
            </a:pPr>
            <a:r>
              <a:rPr lang="en-US" dirty="0"/>
              <a:t>This was attempted.  It worked by recording the quadrature count at the time a PWM pulse was decoded – these two values establish a datum.  Thereafter, only the quadrature was used to calculate angle. </a:t>
            </a:r>
          </a:p>
          <a:p>
            <a:pPr marL="0" indent="0">
              <a:lnSpc>
                <a:spcPct val="120000"/>
              </a:lnSpc>
              <a:buNone/>
            </a:pPr>
            <a:r>
              <a:rPr lang="en-US" dirty="0"/>
              <a:t>The algorithm was improved by noticing that one could calculate angular velocity with the quadrature – and that leads to an estimate of maximum possible error on the PWM measurements.  Therefore, after every PWM pulse, the algorithm would update the datum if the possible maximum error was less than or equal from before.   If the velocity was zero during a PWM pulse, then no error should be in the PWM signal, and the datum would be updated on very pulse.  These last steps was an attempt to correct for a possible noisy PWM measurement.</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118268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E4343-A26B-1D19-06BD-73C28032F313}"/>
              </a:ext>
            </a:extLst>
          </p:cNvPr>
          <p:cNvSpPr>
            <a:spLocks noGrp="1"/>
          </p:cNvSpPr>
          <p:nvPr>
            <p:ph type="title"/>
          </p:nvPr>
        </p:nvSpPr>
        <p:spPr/>
        <p:txBody>
          <a:bodyPr/>
          <a:lstStyle/>
          <a:p>
            <a:r>
              <a:rPr lang="en-US" dirty="0"/>
              <a:t>Results of Fusion Algorithm</a:t>
            </a:r>
          </a:p>
        </p:txBody>
      </p:sp>
      <p:pic>
        <p:nvPicPr>
          <p:cNvPr id="5" name="Content Placeholder 4">
            <a:extLst>
              <a:ext uri="{FF2B5EF4-FFF2-40B4-BE49-F238E27FC236}">
                <a16:creationId xmlns:a16="http://schemas.microsoft.com/office/drawing/2014/main" id="{9EB9E9A4-7D28-C014-1C87-3CCBC8B819D5}"/>
              </a:ext>
            </a:extLst>
          </p:cNvPr>
          <p:cNvPicPr>
            <a:picLocks noGrp="1" noChangeAspect="1"/>
          </p:cNvPicPr>
          <p:nvPr>
            <p:ph idx="1"/>
          </p:nvPr>
        </p:nvPicPr>
        <p:blipFill>
          <a:blip r:embed="rId2"/>
          <a:stretch>
            <a:fillRect/>
          </a:stretch>
        </p:blipFill>
        <p:spPr>
          <a:xfrm>
            <a:off x="838200" y="1690688"/>
            <a:ext cx="5571096" cy="4351338"/>
          </a:xfrm>
        </p:spPr>
      </p:pic>
      <p:sp>
        <p:nvSpPr>
          <p:cNvPr id="6" name="TextBox 5">
            <a:extLst>
              <a:ext uri="{FF2B5EF4-FFF2-40B4-BE49-F238E27FC236}">
                <a16:creationId xmlns:a16="http://schemas.microsoft.com/office/drawing/2014/main" id="{01E72101-2984-C5BF-C9FA-0B5D8F7BD46C}"/>
              </a:ext>
            </a:extLst>
          </p:cNvPr>
          <p:cNvSpPr txBox="1"/>
          <p:nvPr/>
        </p:nvSpPr>
        <p:spPr>
          <a:xfrm>
            <a:off x="6672221" y="1300606"/>
            <a:ext cx="4418653" cy="5262979"/>
          </a:xfrm>
          <a:prstGeom prst="rect">
            <a:avLst/>
          </a:prstGeom>
          <a:noFill/>
        </p:spPr>
        <p:txBody>
          <a:bodyPr wrap="square" rtlCol="0">
            <a:spAutoFit/>
          </a:bodyPr>
          <a:lstStyle/>
          <a:p>
            <a:r>
              <a:rPr lang="en-US" sz="1600" dirty="0"/>
              <a:t>To the left are test results of the fusion algorithm for the motor spinning at about 10 RPM.  The first chart is the motor position over time, and the second is the raw quadrature count from the Mag4 device.  The third chart is the reported angle. </a:t>
            </a:r>
          </a:p>
          <a:p>
            <a:endParaRPr lang="en-US" sz="1600" dirty="0"/>
          </a:p>
          <a:p>
            <a:r>
              <a:rPr lang="en-US" sz="1600" dirty="0"/>
              <a:t>The first two charts tell us that the motor is moving linearly, and that the Mag4 reports believable quadrature counts.  However, the angles have problems, most notably at the red circles.  </a:t>
            </a:r>
          </a:p>
          <a:p>
            <a:endParaRPr lang="en-US" sz="1600" dirty="0"/>
          </a:p>
          <a:p>
            <a:r>
              <a:rPr lang="en-US" sz="1600" dirty="0"/>
              <a:t>I believe this indicates that the algorithm has accepted an incorrect datum, and then is unable to update the datum because the continuous motion prevents another datum with a less maximum error estimate.</a:t>
            </a:r>
          </a:p>
          <a:p>
            <a:endParaRPr lang="en-US" sz="1600" dirty="0"/>
          </a:p>
          <a:p>
            <a:r>
              <a:rPr lang="en-US" sz="1600" dirty="0"/>
              <a:t>Unfortunately, the algorithm fails.  Currently the Mag4 is configured to only return raw angle measurements from the PWM.  No fusion is attempted.  </a:t>
            </a:r>
          </a:p>
        </p:txBody>
      </p:sp>
      <p:sp>
        <p:nvSpPr>
          <p:cNvPr id="8" name="Oval 7">
            <a:extLst>
              <a:ext uri="{FF2B5EF4-FFF2-40B4-BE49-F238E27FC236}">
                <a16:creationId xmlns:a16="http://schemas.microsoft.com/office/drawing/2014/main" id="{3E2765F6-F58B-BE53-811F-38F4043EDE30}"/>
              </a:ext>
            </a:extLst>
          </p:cNvPr>
          <p:cNvSpPr/>
          <p:nvPr/>
        </p:nvSpPr>
        <p:spPr>
          <a:xfrm>
            <a:off x="5094514" y="4924129"/>
            <a:ext cx="579309" cy="619065"/>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6DF13D7-91A3-06D8-2AA5-9F0E92D58D1B}"/>
              </a:ext>
            </a:extLst>
          </p:cNvPr>
          <p:cNvSpPr/>
          <p:nvPr/>
        </p:nvSpPr>
        <p:spPr>
          <a:xfrm>
            <a:off x="2923997" y="4857780"/>
            <a:ext cx="478025" cy="458236"/>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9948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DD83B-2279-DF77-DE58-57C832E2953D}"/>
              </a:ext>
            </a:extLst>
          </p:cNvPr>
          <p:cNvSpPr>
            <a:spLocks noGrp="1"/>
          </p:cNvSpPr>
          <p:nvPr>
            <p:ph type="title"/>
          </p:nvPr>
        </p:nvSpPr>
        <p:spPr/>
        <p:txBody>
          <a:bodyPr/>
          <a:lstStyle/>
          <a:p>
            <a:r>
              <a:rPr lang="en-US" dirty="0"/>
              <a:t>Purpose of the Mag4 Interface Device</a:t>
            </a:r>
          </a:p>
        </p:txBody>
      </p:sp>
      <p:sp>
        <p:nvSpPr>
          <p:cNvPr id="3" name="Content Placeholder 2">
            <a:extLst>
              <a:ext uri="{FF2B5EF4-FFF2-40B4-BE49-F238E27FC236}">
                <a16:creationId xmlns:a16="http://schemas.microsoft.com/office/drawing/2014/main" id="{AACF8CDA-417C-5640-9DD4-1DE624D9AC37}"/>
              </a:ext>
            </a:extLst>
          </p:cNvPr>
          <p:cNvSpPr>
            <a:spLocks noGrp="1"/>
          </p:cNvSpPr>
          <p:nvPr>
            <p:ph idx="1"/>
          </p:nvPr>
        </p:nvSpPr>
        <p:spPr>
          <a:xfrm>
            <a:off x="838200" y="1825625"/>
            <a:ext cx="7118784" cy="497292"/>
          </a:xfrm>
        </p:spPr>
        <p:txBody>
          <a:bodyPr/>
          <a:lstStyle/>
          <a:p>
            <a:pPr marL="0" indent="0">
              <a:buNone/>
            </a:pPr>
            <a:r>
              <a:rPr lang="en-US" dirty="0"/>
              <a:t>Connect 4 SRX Mag Encoders to the </a:t>
            </a:r>
            <a:r>
              <a:rPr lang="en-US" dirty="0" err="1"/>
              <a:t>RoboRio</a:t>
            </a:r>
            <a:r>
              <a:rPr lang="en-US" dirty="0"/>
              <a:t>:</a:t>
            </a:r>
          </a:p>
        </p:txBody>
      </p:sp>
      <p:pic>
        <p:nvPicPr>
          <p:cNvPr id="5" name="Picture 4">
            <a:extLst>
              <a:ext uri="{FF2B5EF4-FFF2-40B4-BE49-F238E27FC236}">
                <a16:creationId xmlns:a16="http://schemas.microsoft.com/office/drawing/2014/main" id="{8DC83E5C-F6B6-CC6D-CCFE-E3AB6EC2B6ED}"/>
              </a:ext>
            </a:extLst>
          </p:cNvPr>
          <p:cNvPicPr>
            <a:picLocks noChangeAspect="1"/>
          </p:cNvPicPr>
          <p:nvPr/>
        </p:nvPicPr>
        <p:blipFill>
          <a:blip r:embed="rId2"/>
          <a:stretch>
            <a:fillRect/>
          </a:stretch>
        </p:blipFill>
        <p:spPr>
          <a:xfrm>
            <a:off x="1237137" y="3095623"/>
            <a:ext cx="2863464" cy="2878921"/>
          </a:xfrm>
          <a:prstGeom prst="rect">
            <a:avLst/>
          </a:prstGeom>
        </p:spPr>
      </p:pic>
      <p:pic>
        <p:nvPicPr>
          <p:cNvPr id="7" name="Picture 6">
            <a:extLst>
              <a:ext uri="{FF2B5EF4-FFF2-40B4-BE49-F238E27FC236}">
                <a16:creationId xmlns:a16="http://schemas.microsoft.com/office/drawing/2014/main" id="{99D57824-3C88-46CD-1C74-4B00AB37A3C6}"/>
              </a:ext>
            </a:extLst>
          </p:cNvPr>
          <p:cNvPicPr>
            <a:picLocks noChangeAspect="1"/>
          </p:cNvPicPr>
          <p:nvPr/>
        </p:nvPicPr>
        <p:blipFill>
          <a:blip r:embed="rId3"/>
          <a:stretch>
            <a:fillRect/>
          </a:stretch>
        </p:blipFill>
        <p:spPr>
          <a:xfrm rot="16200000">
            <a:off x="6084896" y="3584049"/>
            <a:ext cx="1842108" cy="1902068"/>
          </a:xfrm>
          <a:prstGeom prst="rect">
            <a:avLst/>
          </a:prstGeom>
        </p:spPr>
      </p:pic>
      <p:pic>
        <p:nvPicPr>
          <p:cNvPr id="9" name="Picture 8">
            <a:extLst>
              <a:ext uri="{FF2B5EF4-FFF2-40B4-BE49-F238E27FC236}">
                <a16:creationId xmlns:a16="http://schemas.microsoft.com/office/drawing/2014/main" id="{B4156B95-2E3E-A089-0935-49D0DAE695AE}"/>
              </a:ext>
            </a:extLst>
          </p:cNvPr>
          <p:cNvPicPr>
            <a:picLocks noChangeAspect="1"/>
          </p:cNvPicPr>
          <p:nvPr/>
        </p:nvPicPr>
        <p:blipFill>
          <a:blip r:embed="rId4"/>
          <a:stretch>
            <a:fillRect/>
          </a:stretch>
        </p:blipFill>
        <p:spPr>
          <a:xfrm rot="5400000">
            <a:off x="9897565" y="2415041"/>
            <a:ext cx="935541" cy="1179055"/>
          </a:xfrm>
          <a:prstGeom prst="rect">
            <a:avLst/>
          </a:prstGeom>
        </p:spPr>
      </p:pic>
      <p:pic>
        <p:nvPicPr>
          <p:cNvPr id="10" name="Picture 9">
            <a:extLst>
              <a:ext uri="{FF2B5EF4-FFF2-40B4-BE49-F238E27FC236}">
                <a16:creationId xmlns:a16="http://schemas.microsoft.com/office/drawing/2014/main" id="{0EBCBDEA-0F85-F678-3C9C-55CDF6854FE0}"/>
              </a:ext>
            </a:extLst>
          </p:cNvPr>
          <p:cNvPicPr>
            <a:picLocks noChangeAspect="1"/>
          </p:cNvPicPr>
          <p:nvPr/>
        </p:nvPicPr>
        <p:blipFill>
          <a:blip r:embed="rId4"/>
          <a:stretch>
            <a:fillRect/>
          </a:stretch>
        </p:blipFill>
        <p:spPr>
          <a:xfrm rot="5400000">
            <a:off x="9897565" y="3396648"/>
            <a:ext cx="935541" cy="1179055"/>
          </a:xfrm>
          <a:prstGeom prst="rect">
            <a:avLst/>
          </a:prstGeom>
        </p:spPr>
      </p:pic>
      <p:pic>
        <p:nvPicPr>
          <p:cNvPr id="11" name="Picture 10">
            <a:extLst>
              <a:ext uri="{FF2B5EF4-FFF2-40B4-BE49-F238E27FC236}">
                <a16:creationId xmlns:a16="http://schemas.microsoft.com/office/drawing/2014/main" id="{2C4CCA72-A246-733B-164F-BA917C184B71}"/>
              </a:ext>
            </a:extLst>
          </p:cNvPr>
          <p:cNvPicPr>
            <a:picLocks noChangeAspect="1"/>
          </p:cNvPicPr>
          <p:nvPr/>
        </p:nvPicPr>
        <p:blipFill>
          <a:blip r:embed="rId4"/>
          <a:stretch>
            <a:fillRect/>
          </a:stretch>
        </p:blipFill>
        <p:spPr>
          <a:xfrm rot="5400000">
            <a:off x="9897565" y="4366789"/>
            <a:ext cx="935541" cy="1179055"/>
          </a:xfrm>
          <a:prstGeom prst="rect">
            <a:avLst/>
          </a:prstGeom>
        </p:spPr>
      </p:pic>
      <p:pic>
        <p:nvPicPr>
          <p:cNvPr id="12" name="Picture 11">
            <a:extLst>
              <a:ext uri="{FF2B5EF4-FFF2-40B4-BE49-F238E27FC236}">
                <a16:creationId xmlns:a16="http://schemas.microsoft.com/office/drawing/2014/main" id="{330857F5-FDDA-98C6-6184-6D6B0C119E13}"/>
              </a:ext>
            </a:extLst>
          </p:cNvPr>
          <p:cNvPicPr>
            <a:picLocks noChangeAspect="1"/>
          </p:cNvPicPr>
          <p:nvPr/>
        </p:nvPicPr>
        <p:blipFill>
          <a:blip r:embed="rId4"/>
          <a:stretch>
            <a:fillRect/>
          </a:stretch>
        </p:blipFill>
        <p:spPr>
          <a:xfrm rot="5400000">
            <a:off x="9897565" y="5334380"/>
            <a:ext cx="935541" cy="1179055"/>
          </a:xfrm>
          <a:prstGeom prst="rect">
            <a:avLst/>
          </a:prstGeom>
        </p:spPr>
      </p:pic>
      <p:cxnSp>
        <p:nvCxnSpPr>
          <p:cNvPr id="14" name="Straight Connector 13">
            <a:extLst>
              <a:ext uri="{FF2B5EF4-FFF2-40B4-BE49-F238E27FC236}">
                <a16:creationId xmlns:a16="http://schemas.microsoft.com/office/drawing/2014/main" id="{3278750D-B298-757B-DF56-50E3CAD7F6AF}"/>
              </a:ext>
            </a:extLst>
          </p:cNvPr>
          <p:cNvCxnSpPr>
            <a:cxnSpLocks/>
          </p:cNvCxnSpPr>
          <p:nvPr/>
        </p:nvCxnSpPr>
        <p:spPr>
          <a:xfrm flipH="1">
            <a:off x="8013779" y="3004568"/>
            <a:ext cx="1782856" cy="856959"/>
          </a:xfrm>
          <a:prstGeom prst="line">
            <a:avLst/>
          </a:prstGeom>
          <a:ln w="2540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8C3ED1F-1F09-5680-37DD-44CC8B2C9616}"/>
              </a:ext>
            </a:extLst>
          </p:cNvPr>
          <p:cNvCxnSpPr>
            <a:cxnSpLocks/>
            <a:stCxn id="10" idx="2"/>
          </p:cNvCxnSpPr>
          <p:nvPr/>
        </p:nvCxnSpPr>
        <p:spPr>
          <a:xfrm flipH="1">
            <a:off x="7985381" y="3986176"/>
            <a:ext cx="1790427" cy="315080"/>
          </a:xfrm>
          <a:prstGeom prst="line">
            <a:avLst/>
          </a:prstGeom>
          <a:ln w="2540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1A2AD0F-DAB1-6F34-A150-DA55E6B1D86C}"/>
              </a:ext>
            </a:extLst>
          </p:cNvPr>
          <p:cNvCxnSpPr>
            <a:cxnSpLocks/>
          </p:cNvCxnSpPr>
          <p:nvPr/>
        </p:nvCxnSpPr>
        <p:spPr>
          <a:xfrm flipH="1" flipV="1">
            <a:off x="8013779" y="4769026"/>
            <a:ext cx="1762029" cy="186015"/>
          </a:xfrm>
          <a:prstGeom prst="line">
            <a:avLst/>
          </a:prstGeom>
          <a:ln w="2540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50A14965-EA42-5177-9316-2DBC59E80AF0}"/>
              </a:ext>
            </a:extLst>
          </p:cNvPr>
          <p:cNvCxnSpPr>
            <a:cxnSpLocks/>
            <a:stCxn id="12" idx="2"/>
          </p:cNvCxnSpPr>
          <p:nvPr/>
        </p:nvCxnSpPr>
        <p:spPr>
          <a:xfrm flipH="1" flipV="1">
            <a:off x="7985381" y="5270121"/>
            <a:ext cx="1790427" cy="653787"/>
          </a:xfrm>
          <a:prstGeom prst="line">
            <a:avLst/>
          </a:prstGeom>
          <a:ln w="2540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4071A18-31BD-89B4-F04F-A3F79F4A5F34}"/>
              </a:ext>
            </a:extLst>
          </p:cNvPr>
          <p:cNvCxnSpPr>
            <a:cxnSpLocks/>
          </p:cNvCxnSpPr>
          <p:nvPr/>
        </p:nvCxnSpPr>
        <p:spPr>
          <a:xfrm flipH="1" flipV="1">
            <a:off x="4178222" y="3614028"/>
            <a:ext cx="1813654" cy="577445"/>
          </a:xfrm>
          <a:prstGeom prst="line">
            <a:avLst/>
          </a:prstGeom>
          <a:ln w="47625">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DD66D67-918E-65AC-25D1-F493986F8D65}"/>
              </a:ext>
            </a:extLst>
          </p:cNvPr>
          <p:cNvCxnSpPr>
            <a:cxnSpLocks/>
          </p:cNvCxnSpPr>
          <p:nvPr/>
        </p:nvCxnSpPr>
        <p:spPr>
          <a:xfrm flipH="1">
            <a:off x="5554554" y="4667604"/>
            <a:ext cx="451521" cy="0"/>
          </a:xfrm>
          <a:prstGeom prst="line">
            <a:avLst/>
          </a:prstGeom>
          <a:ln w="476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D82E3B5-5B5B-5A41-84F5-A38C85D57182}"/>
              </a:ext>
            </a:extLst>
          </p:cNvPr>
          <p:cNvCxnSpPr>
            <a:cxnSpLocks/>
          </p:cNvCxnSpPr>
          <p:nvPr/>
        </p:nvCxnSpPr>
        <p:spPr>
          <a:xfrm flipV="1">
            <a:off x="5577272" y="4650565"/>
            <a:ext cx="0" cy="1540093"/>
          </a:xfrm>
          <a:prstGeom prst="line">
            <a:avLst/>
          </a:prstGeom>
          <a:ln w="476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A02DF02B-C678-BA83-52C0-098B9EEC8E63}"/>
              </a:ext>
            </a:extLst>
          </p:cNvPr>
          <p:cNvCxnSpPr>
            <a:cxnSpLocks/>
          </p:cNvCxnSpPr>
          <p:nvPr/>
        </p:nvCxnSpPr>
        <p:spPr>
          <a:xfrm flipH="1">
            <a:off x="4774188" y="3095623"/>
            <a:ext cx="418770" cy="57744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D1D2FC0E-D7B8-BB63-A1B0-996E7C951C65}"/>
              </a:ext>
            </a:extLst>
          </p:cNvPr>
          <p:cNvSpPr txBox="1"/>
          <p:nvPr/>
        </p:nvSpPr>
        <p:spPr>
          <a:xfrm>
            <a:off x="5192958" y="2936303"/>
            <a:ext cx="1205330" cy="276999"/>
          </a:xfrm>
          <a:prstGeom prst="rect">
            <a:avLst/>
          </a:prstGeom>
          <a:noFill/>
        </p:spPr>
        <p:txBody>
          <a:bodyPr wrap="none" rtlCol="0">
            <a:spAutoFit/>
          </a:bodyPr>
          <a:lstStyle/>
          <a:p>
            <a:r>
              <a:rPr lang="en-US" sz="1200" dirty="0"/>
              <a:t>5 Wire SPI Cable</a:t>
            </a:r>
          </a:p>
        </p:txBody>
      </p:sp>
      <p:cxnSp>
        <p:nvCxnSpPr>
          <p:cNvPr id="45" name="Straight Arrow Connector 44">
            <a:extLst>
              <a:ext uri="{FF2B5EF4-FFF2-40B4-BE49-F238E27FC236}">
                <a16:creationId xmlns:a16="http://schemas.microsoft.com/office/drawing/2014/main" id="{87788705-96D9-9E7D-873E-6B55E12CDFA5}"/>
              </a:ext>
            </a:extLst>
          </p:cNvPr>
          <p:cNvCxnSpPr>
            <a:cxnSpLocks/>
          </p:cNvCxnSpPr>
          <p:nvPr/>
        </p:nvCxnSpPr>
        <p:spPr>
          <a:xfrm>
            <a:off x="8570478" y="2619078"/>
            <a:ext cx="249790" cy="61681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A40A722D-03D7-6F96-9670-BD96D1836E58}"/>
              </a:ext>
            </a:extLst>
          </p:cNvPr>
          <p:cNvSpPr txBox="1"/>
          <p:nvPr/>
        </p:nvSpPr>
        <p:spPr>
          <a:xfrm>
            <a:off x="4774188" y="6190658"/>
            <a:ext cx="1685526" cy="276999"/>
          </a:xfrm>
          <a:prstGeom prst="rect">
            <a:avLst/>
          </a:prstGeom>
          <a:noFill/>
        </p:spPr>
        <p:txBody>
          <a:bodyPr wrap="none" rtlCol="0">
            <a:spAutoFit/>
          </a:bodyPr>
          <a:lstStyle/>
          <a:p>
            <a:r>
              <a:rPr lang="en-US" sz="1200" dirty="0"/>
              <a:t>12 Volt Power from PDP</a:t>
            </a:r>
          </a:p>
        </p:txBody>
      </p:sp>
      <p:sp>
        <p:nvSpPr>
          <p:cNvPr id="51" name="TextBox 50">
            <a:extLst>
              <a:ext uri="{FF2B5EF4-FFF2-40B4-BE49-F238E27FC236}">
                <a16:creationId xmlns:a16="http://schemas.microsoft.com/office/drawing/2014/main" id="{7966CAA2-41E3-E7C3-4C5A-95CEC1ECD610}"/>
              </a:ext>
            </a:extLst>
          </p:cNvPr>
          <p:cNvSpPr txBox="1"/>
          <p:nvPr/>
        </p:nvSpPr>
        <p:spPr>
          <a:xfrm>
            <a:off x="8179431" y="2157413"/>
            <a:ext cx="2186432" cy="461665"/>
          </a:xfrm>
          <a:prstGeom prst="rect">
            <a:avLst/>
          </a:prstGeom>
          <a:noFill/>
        </p:spPr>
        <p:txBody>
          <a:bodyPr wrap="none" rtlCol="0">
            <a:spAutoFit/>
          </a:bodyPr>
          <a:lstStyle/>
          <a:p>
            <a:r>
              <a:rPr lang="en-US" sz="1200" dirty="0"/>
              <a:t>10 Wire Ribbon Cables that we </a:t>
            </a:r>
          </a:p>
          <a:p>
            <a:r>
              <a:rPr lang="en-US" sz="1200" dirty="0"/>
              <a:t>can make to any length.</a:t>
            </a:r>
          </a:p>
        </p:txBody>
      </p:sp>
      <p:sp>
        <p:nvSpPr>
          <p:cNvPr id="54" name="TextBox 53">
            <a:extLst>
              <a:ext uri="{FF2B5EF4-FFF2-40B4-BE49-F238E27FC236}">
                <a16:creationId xmlns:a16="http://schemas.microsoft.com/office/drawing/2014/main" id="{26364219-8F4B-8ADF-CF5C-36D2252360E4}"/>
              </a:ext>
            </a:extLst>
          </p:cNvPr>
          <p:cNvSpPr txBox="1"/>
          <p:nvPr/>
        </p:nvSpPr>
        <p:spPr>
          <a:xfrm>
            <a:off x="10992458" y="2843969"/>
            <a:ext cx="754630" cy="461665"/>
          </a:xfrm>
          <a:prstGeom prst="rect">
            <a:avLst/>
          </a:prstGeom>
          <a:noFill/>
        </p:spPr>
        <p:txBody>
          <a:bodyPr wrap="none" rtlCol="0">
            <a:spAutoFit/>
          </a:bodyPr>
          <a:lstStyle/>
          <a:p>
            <a:r>
              <a:rPr lang="en-US" sz="1200" dirty="0"/>
              <a:t>SRX Mag</a:t>
            </a:r>
          </a:p>
          <a:p>
            <a:r>
              <a:rPr lang="en-US" sz="1200" dirty="0"/>
              <a:t>Encoders</a:t>
            </a:r>
          </a:p>
        </p:txBody>
      </p:sp>
      <p:sp>
        <p:nvSpPr>
          <p:cNvPr id="55" name="TextBox 54">
            <a:extLst>
              <a:ext uri="{FF2B5EF4-FFF2-40B4-BE49-F238E27FC236}">
                <a16:creationId xmlns:a16="http://schemas.microsoft.com/office/drawing/2014/main" id="{B20CB364-EF6F-2749-ECD5-8EC9ABA78316}"/>
              </a:ext>
            </a:extLst>
          </p:cNvPr>
          <p:cNvSpPr txBox="1"/>
          <p:nvPr/>
        </p:nvSpPr>
        <p:spPr>
          <a:xfrm>
            <a:off x="2296780" y="2843969"/>
            <a:ext cx="744178" cy="276999"/>
          </a:xfrm>
          <a:prstGeom prst="rect">
            <a:avLst/>
          </a:prstGeom>
          <a:noFill/>
        </p:spPr>
        <p:txBody>
          <a:bodyPr wrap="none" rtlCol="0">
            <a:spAutoFit/>
          </a:bodyPr>
          <a:lstStyle/>
          <a:p>
            <a:r>
              <a:rPr lang="en-US" sz="1200" dirty="0"/>
              <a:t>Robo Rio</a:t>
            </a:r>
          </a:p>
        </p:txBody>
      </p:sp>
      <p:sp>
        <p:nvSpPr>
          <p:cNvPr id="56" name="TextBox 55">
            <a:extLst>
              <a:ext uri="{FF2B5EF4-FFF2-40B4-BE49-F238E27FC236}">
                <a16:creationId xmlns:a16="http://schemas.microsoft.com/office/drawing/2014/main" id="{CF848362-C8A1-9BEF-4203-8EFDED4CD173}"/>
              </a:ext>
            </a:extLst>
          </p:cNvPr>
          <p:cNvSpPr txBox="1"/>
          <p:nvPr/>
        </p:nvSpPr>
        <p:spPr>
          <a:xfrm>
            <a:off x="6172483" y="5456137"/>
            <a:ext cx="1585242" cy="276999"/>
          </a:xfrm>
          <a:prstGeom prst="rect">
            <a:avLst/>
          </a:prstGeom>
          <a:noFill/>
        </p:spPr>
        <p:txBody>
          <a:bodyPr wrap="none" rtlCol="0">
            <a:spAutoFit/>
          </a:bodyPr>
          <a:lstStyle/>
          <a:p>
            <a:r>
              <a:rPr lang="en-US" sz="1200" dirty="0"/>
              <a:t>Mag4 Interface Device</a:t>
            </a:r>
          </a:p>
        </p:txBody>
      </p:sp>
    </p:spTree>
    <p:extLst>
      <p:ext uri="{BB962C8B-B14F-4D97-AF65-F5344CB8AC3E}">
        <p14:creationId xmlns:p14="http://schemas.microsoft.com/office/powerpoint/2010/main" val="3118264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60B00-C526-0B53-71A9-34BF957517F1}"/>
              </a:ext>
            </a:extLst>
          </p:cNvPr>
          <p:cNvSpPr>
            <a:spLocks noGrp="1"/>
          </p:cNvSpPr>
          <p:nvPr>
            <p:ph type="title"/>
          </p:nvPr>
        </p:nvSpPr>
        <p:spPr/>
        <p:txBody>
          <a:bodyPr/>
          <a:lstStyle/>
          <a:p>
            <a:r>
              <a:rPr lang="en-US" dirty="0"/>
              <a:t>Justification of Project</a:t>
            </a:r>
          </a:p>
        </p:txBody>
      </p:sp>
      <p:sp>
        <p:nvSpPr>
          <p:cNvPr id="3" name="Content Placeholder 2">
            <a:extLst>
              <a:ext uri="{FF2B5EF4-FFF2-40B4-BE49-F238E27FC236}">
                <a16:creationId xmlns:a16="http://schemas.microsoft.com/office/drawing/2014/main" id="{27EBDE4D-B9EF-E90A-F666-167325C57F6E}"/>
              </a:ext>
            </a:extLst>
          </p:cNvPr>
          <p:cNvSpPr>
            <a:spLocks noGrp="1"/>
          </p:cNvSpPr>
          <p:nvPr>
            <p:ph idx="1"/>
          </p:nvPr>
        </p:nvSpPr>
        <p:spPr/>
        <p:txBody>
          <a:bodyPr>
            <a:normAutofit fontScale="92500" lnSpcReduction="10000"/>
          </a:bodyPr>
          <a:lstStyle/>
          <a:p>
            <a:r>
              <a:rPr lang="en-US" dirty="0"/>
              <a:t>Current </a:t>
            </a:r>
            <a:r>
              <a:rPr lang="en-US" dirty="0" err="1"/>
              <a:t>CANCoder</a:t>
            </a:r>
            <a:r>
              <a:rPr lang="en-US" dirty="0"/>
              <a:t> cost $80 Each.  </a:t>
            </a:r>
          </a:p>
          <a:p>
            <a:pPr lvl="1"/>
            <a:r>
              <a:rPr lang="en-US" dirty="0"/>
              <a:t>SRX Mag Encoders cost $40.</a:t>
            </a:r>
          </a:p>
          <a:p>
            <a:r>
              <a:rPr lang="en-US" dirty="0" err="1"/>
              <a:t>CANCoders</a:t>
            </a:r>
            <a:r>
              <a:rPr lang="en-US" dirty="0"/>
              <a:t> crowd the CAN Bus</a:t>
            </a:r>
          </a:p>
          <a:p>
            <a:pPr lvl="1"/>
            <a:r>
              <a:rPr lang="en-US" dirty="0"/>
              <a:t>SRX Mag Encoders avoid CAN Bus by using SPI</a:t>
            </a:r>
          </a:p>
          <a:p>
            <a:r>
              <a:rPr lang="en-US" dirty="0" err="1"/>
              <a:t>CANCoders</a:t>
            </a:r>
            <a:r>
              <a:rPr lang="en-US" dirty="0"/>
              <a:t> require individual Power Wires, as well as CAN wires</a:t>
            </a:r>
          </a:p>
          <a:p>
            <a:pPr lvl="1"/>
            <a:r>
              <a:rPr lang="en-US" dirty="0"/>
              <a:t>SRX Mag Encoders require single ribbon cable</a:t>
            </a:r>
          </a:p>
          <a:p>
            <a:r>
              <a:rPr lang="en-US" dirty="0"/>
              <a:t>Latency Is better with SRX Mag Encoders</a:t>
            </a:r>
          </a:p>
          <a:p>
            <a:pPr lvl="1"/>
            <a:r>
              <a:rPr lang="en-US" dirty="0"/>
              <a:t>0.3 milliseconds deterministic Latency </a:t>
            </a:r>
          </a:p>
          <a:p>
            <a:pPr lvl="1"/>
            <a:r>
              <a:rPr lang="en-US" dirty="0"/>
              <a:t>(However, Latency is NOT known to be a problem with </a:t>
            </a:r>
            <a:r>
              <a:rPr lang="en-US" dirty="0" err="1"/>
              <a:t>CANCoders</a:t>
            </a:r>
            <a:r>
              <a:rPr lang="en-US" dirty="0"/>
              <a:t>)</a:t>
            </a:r>
          </a:p>
          <a:p>
            <a:r>
              <a:rPr lang="en-US" dirty="0"/>
              <a:t>There is possibility of fusing PWM and Quadrature Readings At Source</a:t>
            </a:r>
          </a:p>
          <a:p>
            <a:pPr lvl="1"/>
            <a:r>
              <a:rPr lang="en-US" dirty="0"/>
              <a:t>More accuracy for reading absolute angles quickly</a:t>
            </a:r>
          </a:p>
          <a:p>
            <a:pPr lvl="1"/>
            <a:endParaRPr lang="en-US" dirty="0"/>
          </a:p>
        </p:txBody>
      </p:sp>
    </p:spTree>
    <p:extLst>
      <p:ext uri="{BB962C8B-B14F-4D97-AF65-F5344CB8AC3E}">
        <p14:creationId xmlns:p14="http://schemas.microsoft.com/office/powerpoint/2010/main" val="1926176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D34B7-EFAD-2EB3-0144-45C11FAC2658}"/>
              </a:ext>
            </a:extLst>
          </p:cNvPr>
          <p:cNvSpPr>
            <a:spLocks noGrp="1"/>
          </p:cNvSpPr>
          <p:nvPr>
            <p:ph type="title"/>
          </p:nvPr>
        </p:nvSpPr>
        <p:spPr/>
        <p:txBody>
          <a:bodyPr/>
          <a:lstStyle/>
          <a:p>
            <a:r>
              <a:rPr lang="en-US" dirty="0"/>
              <a:t>Mag4 Schematic</a:t>
            </a:r>
          </a:p>
        </p:txBody>
      </p:sp>
      <p:pic>
        <p:nvPicPr>
          <p:cNvPr id="5" name="Content Placeholder 4">
            <a:extLst>
              <a:ext uri="{FF2B5EF4-FFF2-40B4-BE49-F238E27FC236}">
                <a16:creationId xmlns:a16="http://schemas.microsoft.com/office/drawing/2014/main" id="{94DBA54A-918F-2A08-A298-B01C14F08823}"/>
              </a:ext>
            </a:extLst>
          </p:cNvPr>
          <p:cNvPicPr>
            <a:picLocks noGrp="1" noChangeAspect="1"/>
          </p:cNvPicPr>
          <p:nvPr>
            <p:ph idx="1"/>
          </p:nvPr>
        </p:nvPicPr>
        <p:blipFill>
          <a:blip r:embed="rId2"/>
          <a:stretch>
            <a:fillRect/>
          </a:stretch>
        </p:blipFill>
        <p:spPr>
          <a:xfrm>
            <a:off x="2577176" y="1825625"/>
            <a:ext cx="7037647" cy="4351338"/>
          </a:xfrm>
        </p:spPr>
      </p:pic>
    </p:spTree>
    <p:extLst>
      <p:ext uri="{BB962C8B-B14F-4D97-AF65-F5344CB8AC3E}">
        <p14:creationId xmlns:p14="http://schemas.microsoft.com/office/powerpoint/2010/main" val="1155733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19021-38EC-BF74-BB3B-4DBEB403104C}"/>
              </a:ext>
            </a:extLst>
          </p:cNvPr>
          <p:cNvSpPr>
            <a:spLocks noGrp="1"/>
          </p:cNvSpPr>
          <p:nvPr>
            <p:ph type="title"/>
          </p:nvPr>
        </p:nvSpPr>
        <p:spPr/>
        <p:txBody>
          <a:bodyPr/>
          <a:lstStyle/>
          <a:p>
            <a:r>
              <a:rPr lang="en-US" dirty="0"/>
              <a:t>Mag4 PCB Layout</a:t>
            </a:r>
          </a:p>
        </p:txBody>
      </p:sp>
      <p:pic>
        <p:nvPicPr>
          <p:cNvPr id="7" name="Picture 6">
            <a:extLst>
              <a:ext uri="{FF2B5EF4-FFF2-40B4-BE49-F238E27FC236}">
                <a16:creationId xmlns:a16="http://schemas.microsoft.com/office/drawing/2014/main" id="{B85AE699-B38B-CCDE-2982-5C7D9C2C4AC1}"/>
              </a:ext>
            </a:extLst>
          </p:cNvPr>
          <p:cNvPicPr>
            <a:picLocks noChangeAspect="1"/>
          </p:cNvPicPr>
          <p:nvPr/>
        </p:nvPicPr>
        <p:blipFill>
          <a:blip r:embed="rId2"/>
          <a:stretch>
            <a:fillRect/>
          </a:stretch>
        </p:blipFill>
        <p:spPr>
          <a:xfrm>
            <a:off x="2232017" y="1825625"/>
            <a:ext cx="3863983" cy="3867320"/>
          </a:xfrm>
          <a:prstGeom prst="rect">
            <a:avLst/>
          </a:prstGeom>
        </p:spPr>
      </p:pic>
      <p:pic>
        <p:nvPicPr>
          <p:cNvPr id="11" name="Picture 10">
            <a:extLst>
              <a:ext uri="{FF2B5EF4-FFF2-40B4-BE49-F238E27FC236}">
                <a16:creationId xmlns:a16="http://schemas.microsoft.com/office/drawing/2014/main" id="{11B91D75-43A4-3702-7213-F104BA7CB9D6}"/>
              </a:ext>
            </a:extLst>
          </p:cNvPr>
          <p:cNvPicPr>
            <a:picLocks noChangeAspect="1"/>
          </p:cNvPicPr>
          <p:nvPr/>
        </p:nvPicPr>
        <p:blipFill>
          <a:blip r:embed="rId3"/>
          <a:stretch>
            <a:fillRect/>
          </a:stretch>
        </p:blipFill>
        <p:spPr>
          <a:xfrm>
            <a:off x="6398879" y="1825625"/>
            <a:ext cx="3863983" cy="3877331"/>
          </a:xfrm>
          <a:prstGeom prst="rect">
            <a:avLst/>
          </a:prstGeom>
        </p:spPr>
      </p:pic>
      <p:sp>
        <p:nvSpPr>
          <p:cNvPr id="12" name="TextBox 11">
            <a:extLst>
              <a:ext uri="{FF2B5EF4-FFF2-40B4-BE49-F238E27FC236}">
                <a16:creationId xmlns:a16="http://schemas.microsoft.com/office/drawing/2014/main" id="{C2A1F13B-16A2-208E-EC76-5F3BF4023812}"/>
              </a:ext>
            </a:extLst>
          </p:cNvPr>
          <p:cNvSpPr txBox="1"/>
          <p:nvPr/>
        </p:nvSpPr>
        <p:spPr>
          <a:xfrm>
            <a:off x="2740422" y="5861814"/>
            <a:ext cx="2648482" cy="369332"/>
          </a:xfrm>
          <a:prstGeom prst="rect">
            <a:avLst/>
          </a:prstGeom>
          <a:noFill/>
        </p:spPr>
        <p:txBody>
          <a:bodyPr wrap="none" rtlCol="0">
            <a:spAutoFit/>
          </a:bodyPr>
          <a:lstStyle/>
          <a:p>
            <a:r>
              <a:rPr lang="en-US" dirty="0"/>
              <a:t>Top Copper and Silkscreen</a:t>
            </a:r>
          </a:p>
        </p:txBody>
      </p:sp>
      <p:sp>
        <p:nvSpPr>
          <p:cNvPr id="13" name="TextBox 12">
            <a:extLst>
              <a:ext uri="{FF2B5EF4-FFF2-40B4-BE49-F238E27FC236}">
                <a16:creationId xmlns:a16="http://schemas.microsoft.com/office/drawing/2014/main" id="{E9C669C1-8D95-BC6C-AE3F-5463452FCF32}"/>
              </a:ext>
            </a:extLst>
          </p:cNvPr>
          <p:cNvSpPr txBox="1"/>
          <p:nvPr/>
        </p:nvSpPr>
        <p:spPr>
          <a:xfrm>
            <a:off x="6803097" y="5861814"/>
            <a:ext cx="3014543" cy="369332"/>
          </a:xfrm>
          <a:prstGeom prst="rect">
            <a:avLst/>
          </a:prstGeom>
          <a:noFill/>
        </p:spPr>
        <p:txBody>
          <a:bodyPr wrap="none" rtlCol="0">
            <a:spAutoFit/>
          </a:bodyPr>
          <a:lstStyle/>
          <a:p>
            <a:r>
              <a:rPr lang="en-US" dirty="0"/>
              <a:t>Bottom Copper and Silkscreen</a:t>
            </a:r>
          </a:p>
        </p:txBody>
      </p:sp>
    </p:spTree>
    <p:extLst>
      <p:ext uri="{BB962C8B-B14F-4D97-AF65-F5344CB8AC3E}">
        <p14:creationId xmlns:p14="http://schemas.microsoft.com/office/powerpoint/2010/main" val="2329869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79540-4330-96E9-4EF2-E8273FE2D473}"/>
              </a:ext>
            </a:extLst>
          </p:cNvPr>
          <p:cNvSpPr>
            <a:spLocks noGrp="1"/>
          </p:cNvSpPr>
          <p:nvPr>
            <p:ph type="title"/>
          </p:nvPr>
        </p:nvSpPr>
        <p:spPr/>
        <p:txBody>
          <a:bodyPr/>
          <a:lstStyle/>
          <a:p>
            <a:r>
              <a:rPr lang="en-US" dirty="0"/>
              <a:t>Bill of Materials</a:t>
            </a:r>
          </a:p>
        </p:txBody>
      </p:sp>
      <p:sp>
        <p:nvSpPr>
          <p:cNvPr id="3" name="Content Placeholder 2">
            <a:extLst>
              <a:ext uri="{FF2B5EF4-FFF2-40B4-BE49-F238E27FC236}">
                <a16:creationId xmlns:a16="http://schemas.microsoft.com/office/drawing/2014/main" id="{DB1266B2-B960-17D6-2461-606E4F6CA8FC}"/>
              </a:ext>
            </a:extLst>
          </p:cNvPr>
          <p:cNvSpPr>
            <a:spLocks noGrp="1"/>
          </p:cNvSpPr>
          <p:nvPr>
            <p:ph idx="1"/>
          </p:nvPr>
        </p:nvSpPr>
        <p:spPr/>
        <p:txBody>
          <a:bodyPr>
            <a:normAutofit fontScale="77500" lnSpcReduction="20000"/>
          </a:bodyPr>
          <a:lstStyle/>
          <a:p>
            <a:pPr marL="0" indent="0">
              <a:buNone/>
            </a:pPr>
            <a:r>
              <a:rPr lang="en-US" b="1" dirty="0">
                <a:effectLst/>
                <a:latin typeface="Courier Std" panose="02070409020205020404" pitchFamily="49" charset="0"/>
              </a:rPr>
              <a:t>    1x PCB                      -- From </a:t>
            </a:r>
            <a:r>
              <a:rPr lang="en-US" b="1" dirty="0" err="1">
                <a:effectLst/>
                <a:latin typeface="Courier Std" panose="02070409020205020404" pitchFamily="49" charset="0"/>
              </a:rPr>
              <a:t>AllPCB</a:t>
            </a:r>
            <a:r>
              <a:rPr lang="en-US" b="1" dirty="0">
                <a:effectLst/>
                <a:latin typeface="Courier Std" panose="02070409020205020404" pitchFamily="49" charset="0"/>
              </a:rPr>
              <a:t> </a:t>
            </a:r>
          </a:p>
          <a:p>
            <a:pPr marL="0" indent="0">
              <a:buNone/>
            </a:pPr>
            <a:r>
              <a:rPr lang="en-US" b="1" dirty="0">
                <a:effectLst/>
                <a:latin typeface="Courier Std" panose="02070409020205020404" pitchFamily="49" charset="0"/>
              </a:rPr>
              <a:t>    1x Raspberry Pi PICO Board  -- From Amazon</a:t>
            </a:r>
          </a:p>
          <a:p>
            <a:pPr marL="0" indent="0">
              <a:buNone/>
            </a:pPr>
            <a:r>
              <a:rPr lang="en-US" b="1" dirty="0">
                <a:effectLst/>
                <a:latin typeface="Courier Std" panose="02070409020205020404" pitchFamily="49" charset="0"/>
              </a:rPr>
              <a:t>    4x 10-Pin Socket            -- </a:t>
            </a:r>
            <a:r>
              <a:rPr lang="en-US" b="1" dirty="0" err="1">
                <a:effectLst/>
                <a:latin typeface="Courier Std" panose="02070409020205020404" pitchFamily="49" charset="0"/>
              </a:rPr>
              <a:t>DigiKey</a:t>
            </a:r>
            <a:r>
              <a:rPr lang="en-US" b="1" dirty="0">
                <a:effectLst/>
                <a:latin typeface="Courier Std" panose="02070409020205020404" pitchFamily="49" charset="0"/>
              </a:rPr>
              <a:t>, 1175-2649-1 </a:t>
            </a:r>
          </a:p>
          <a:p>
            <a:pPr marL="0" indent="0">
              <a:buNone/>
            </a:pPr>
            <a:r>
              <a:rPr lang="en-US" b="1" dirty="0">
                <a:effectLst/>
                <a:latin typeface="Courier Std" panose="02070409020205020404" pitchFamily="49" charset="0"/>
              </a:rPr>
              <a:t>    1x LED, 1206                -- </a:t>
            </a:r>
            <a:r>
              <a:rPr lang="en-US" b="1" dirty="0" err="1">
                <a:effectLst/>
                <a:latin typeface="Courier Std" panose="02070409020205020404" pitchFamily="49" charset="0"/>
              </a:rPr>
              <a:t>DigiKey</a:t>
            </a:r>
            <a:r>
              <a:rPr lang="en-US" b="1" dirty="0">
                <a:effectLst/>
                <a:latin typeface="Courier Std" panose="02070409020205020404" pitchFamily="49" charset="0"/>
              </a:rPr>
              <a:t>, 732-4989-1</a:t>
            </a:r>
          </a:p>
          <a:p>
            <a:pPr marL="0" indent="0">
              <a:buNone/>
            </a:pPr>
            <a:r>
              <a:rPr lang="en-US" b="1" dirty="0">
                <a:effectLst/>
                <a:latin typeface="Courier Std" panose="02070409020205020404" pitchFamily="49" charset="0"/>
              </a:rPr>
              <a:t>    1x </a:t>
            </a:r>
            <a:r>
              <a:rPr lang="en-US" b="1" dirty="0" err="1">
                <a:effectLst/>
                <a:latin typeface="Courier Std" panose="02070409020205020404" pitchFamily="49" charset="0"/>
              </a:rPr>
              <a:t>VReg</a:t>
            </a:r>
            <a:r>
              <a:rPr lang="en-US" b="1" dirty="0">
                <a:effectLst/>
                <a:latin typeface="Courier Std" panose="02070409020205020404" pitchFamily="49" charset="0"/>
              </a:rPr>
              <a:t> 5V 1.5A, DPAK       -- </a:t>
            </a:r>
            <a:r>
              <a:rPr lang="en-US" b="1" dirty="0" err="1">
                <a:effectLst/>
                <a:latin typeface="Courier Std" panose="02070409020205020404" pitchFamily="49" charset="0"/>
              </a:rPr>
              <a:t>DigiKey</a:t>
            </a:r>
            <a:r>
              <a:rPr lang="en-US" b="1" dirty="0">
                <a:effectLst/>
                <a:latin typeface="Courier Std" panose="02070409020205020404" pitchFamily="49" charset="0"/>
              </a:rPr>
              <a:t>, 497-7255</a:t>
            </a:r>
          </a:p>
          <a:p>
            <a:pPr marL="0" indent="0">
              <a:buNone/>
            </a:pPr>
            <a:r>
              <a:rPr lang="en-US" b="1" dirty="0">
                <a:effectLst/>
                <a:latin typeface="Courier Std" panose="02070409020205020404" pitchFamily="49" charset="0"/>
              </a:rPr>
              <a:t>    1x 330 ohm Res, 1206        -- </a:t>
            </a:r>
            <a:r>
              <a:rPr lang="en-US" b="1" dirty="0" err="1">
                <a:effectLst/>
                <a:latin typeface="Courier Std" panose="02070409020205020404" pitchFamily="49" charset="0"/>
              </a:rPr>
              <a:t>DigiKey</a:t>
            </a:r>
            <a:r>
              <a:rPr lang="en-US" b="1" dirty="0">
                <a:effectLst/>
                <a:latin typeface="Courier Std" panose="02070409020205020404" pitchFamily="49" charset="0"/>
              </a:rPr>
              <a:t>, RMCF 1206FT330RCT</a:t>
            </a:r>
          </a:p>
          <a:p>
            <a:pPr marL="0" indent="0">
              <a:buNone/>
            </a:pPr>
            <a:r>
              <a:rPr lang="en-US" b="1" dirty="0">
                <a:effectLst/>
                <a:latin typeface="Courier Std" panose="02070409020205020404" pitchFamily="49" charset="0"/>
              </a:rPr>
              <a:t>    2x Cap Tant, 1 UF, 1206     -- </a:t>
            </a:r>
            <a:r>
              <a:rPr lang="en-US" b="1" dirty="0" err="1">
                <a:effectLst/>
                <a:latin typeface="Courier Std" panose="02070409020205020404" pitchFamily="49" charset="0"/>
              </a:rPr>
              <a:t>DigiKey</a:t>
            </a:r>
            <a:r>
              <a:rPr lang="en-US" b="1" dirty="0">
                <a:effectLst/>
                <a:latin typeface="Courier Std" panose="02070409020205020404" pitchFamily="49" charset="0"/>
              </a:rPr>
              <a:t>, 478-2363</a:t>
            </a:r>
          </a:p>
          <a:p>
            <a:pPr marL="0" indent="0">
              <a:buNone/>
            </a:pPr>
            <a:r>
              <a:rPr lang="en-US" b="1" dirty="0">
                <a:effectLst/>
                <a:latin typeface="Courier Std" panose="02070409020205020404" pitchFamily="49" charset="0"/>
              </a:rPr>
              <a:t>    1x JST male Socket, 2 Pin   -- From Amazon</a:t>
            </a:r>
          </a:p>
          <a:p>
            <a:pPr marL="0" indent="0">
              <a:buNone/>
            </a:pPr>
            <a:r>
              <a:rPr lang="en-US" b="1" dirty="0">
                <a:effectLst/>
                <a:latin typeface="Courier Std" panose="02070409020205020404" pitchFamily="49" charset="0"/>
              </a:rPr>
              <a:t>    1x JST male Socket, 3 Pin   -- From Amazon</a:t>
            </a:r>
          </a:p>
          <a:p>
            <a:pPr marL="0" indent="0">
              <a:buNone/>
            </a:pPr>
            <a:r>
              <a:rPr lang="en-US" b="1" dirty="0">
                <a:effectLst/>
                <a:latin typeface="Courier Std" panose="02070409020205020404" pitchFamily="49" charset="0"/>
              </a:rPr>
              <a:t>    1x JST male Socket, 5 Pin   -- From Amazon</a:t>
            </a:r>
          </a:p>
          <a:p>
            <a:pPr marL="0" indent="0">
              <a:buNone/>
            </a:pPr>
            <a:r>
              <a:rPr lang="en-US" b="1" dirty="0">
                <a:effectLst/>
                <a:latin typeface="Courier Std" panose="02070409020205020404" pitchFamily="49" charset="0"/>
              </a:rPr>
              <a:t>    1x 3-Pin Header, 0.1 Pitch  -- From Amazon</a:t>
            </a:r>
          </a:p>
          <a:p>
            <a:endParaRPr lang="en-US" dirty="0"/>
          </a:p>
        </p:txBody>
      </p:sp>
    </p:spTree>
    <p:extLst>
      <p:ext uri="{BB962C8B-B14F-4D97-AF65-F5344CB8AC3E}">
        <p14:creationId xmlns:p14="http://schemas.microsoft.com/office/powerpoint/2010/main" val="1984152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ECCCF-501D-D127-11F8-4CEDC94C5BF1}"/>
              </a:ext>
            </a:extLst>
          </p:cNvPr>
          <p:cNvSpPr>
            <a:spLocks noGrp="1"/>
          </p:cNvSpPr>
          <p:nvPr>
            <p:ph type="title"/>
          </p:nvPr>
        </p:nvSpPr>
        <p:spPr/>
        <p:txBody>
          <a:bodyPr/>
          <a:lstStyle/>
          <a:p>
            <a:r>
              <a:rPr lang="en-US" dirty="0"/>
              <a:t>Why use a Raspberry PICO?</a:t>
            </a:r>
          </a:p>
        </p:txBody>
      </p:sp>
      <p:sp>
        <p:nvSpPr>
          <p:cNvPr id="3" name="Content Placeholder 2">
            <a:extLst>
              <a:ext uri="{FF2B5EF4-FFF2-40B4-BE49-F238E27FC236}">
                <a16:creationId xmlns:a16="http://schemas.microsoft.com/office/drawing/2014/main" id="{8FC2A58F-1BD2-3297-102E-1209F5746932}"/>
              </a:ext>
            </a:extLst>
          </p:cNvPr>
          <p:cNvSpPr>
            <a:spLocks noGrp="1"/>
          </p:cNvSpPr>
          <p:nvPr>
            <p:ph idx="1"/>
          </p:nvPr>
        </p:nvSpPr>
        <p:spPr/>
        <p:txBody>
          <a:bodyPr>
            <a:normAutofit fontScale="92500" lnSpcReduction="10000"/>
          </a:bodyPr>
          <a:lstStyle/>
          <a:p>
            <a:r>
              <a:rPr lang="en-US" dirty="0"/>
              <a:t>PICO is a new microprocessor that has a unique “programmable IO” block, which allows very fast sub-programs to monitor and react to incoming IO signals.  </a:t>
            </a:r>
          </a:p>
          <a:p>
            <a:r>
              <a:rPr lang="en-US" dirty="0"/>
              <a:t>To correctly interface with a SRX Mag Encoder, three inputs must be monitored: Two Quadrature digital signals, and one PWM signal.</a:t>
            </a:r>
          </a:p>
          <a:p>
            <a:r>
              <a:rPr lang="en-US" dirty="0"/>
              <a:t>It turns out that the PICO has 8 state machines on it’s programmable IO block.  Four of these are dedicated to monitoring the four PWM signals. The other four state machines are used the count the quadrature pulses.</a:t>
            </a:r>
          </a:p>
          <a:p>
            <a:r>
              <a:rPr lang="en-US" dirty="0"/>
              <a:t> The PICO also has two independent cores.  One core can be dedicated to collecting the data, while the other core can be dedicated to communication with the host.</a:t>
            </a:r>
          </a:p>
        </p:txBody>
      </p:sp>
      <p:sp>
        <p:nvSpPr>
          <p:cNvPr id="4" name="TextBox 3">
            <a:extLst>
              <a:ext uri="{FF2B5EF4-FFF2-40B4-BE49-F238E27FC236}">
                <a16:creationId xmlns:a16="http://schemas.microsoft.com/office/drawing/2014/main" id="{64B79DF2-7155-2DD2-1012-7555F7B22A50}"/>
              </a:ext>
            </a:extLst>
          </p:cNvPr>
          <p:cNvSpPr txBox="1"/>
          <p:nvPr/>
        </p:nvSpPr>
        <p:spPr>
          <a:xfrm>
            <a:off x="7945624" y="721296"/>
            <a:ext cx="3236848" cy="400110"/>
          </a:xfrm>
          <a:prstGeom prst="rect">
            <a:avLst/>
          </a:prstGeom>
          <a:noFill/>
        </p:spPr>
        <p:txBody>
          <a:bodyPr wrap="none" rtlCol="0">
            <a:spAutoFit/>
          </a:bodyPr>
          <a:lstStyle/>
          <a:p>
            <a:r>
              <a:rPr lang="en-US" sz="2000" b="1" dirty="0">
                <a:solidFill>
                  <a:srgbClr val="FF0000"/>
                </a:solidFill>
              </a:rPr>
              <a:t>(It’s a perfect fit for the Job!)</a:t>
            </a:r>
          </a:p>
        </p:txBody>
      </p:sp>
    </p:spTree>
    <p:extLst>
      <p:ext uri="{BB962C8B-B14F-4D97-AF65-F5344CB8AC3E}">
        <p14:creationId xmlns:p14="http://schemas.microsoft.com/office/powerpoint/2010/main" val="3676622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E1EA2-6760-CFC4-BA94-7AE4D3981477}"/>
              </a:ext>
            </a:extLst>
          </p:cNvPr>
          <p:cNvSpPr>
            <a:spLocks noGrp="1"/>
          </p:cNvSpPr>
          <p:nvPr>
            <p:ph type="title"/>
          </p:nvPr>
        </p:nvSpPr>
        <p:spPr/>
        <p:txBody>
          <a:bodyPr/>
          <a:lstStyle/>
          <a:p>
            <a:r>
              <a:rPr lang="en-US" dirty="0"/>
              <a:t>Software</a:t>
            </a:r>
          </a:p>
        </p:txBody>
      </p:sp>
      <p:sp>
        <p:nvSpPr>
          <p:cNvPr id="3" name="Text Placeholder 2">
            <a:extLst>
              <a:ext uri="{FF2B5EF4-FFF2-40B4-BE49-F238E27FC236}">
                <a16:creationId xmlns:a16="http://schemas.microsoft.com/office/drawing/2014/main" id="{A5B1BBA4-CA0F-A087-FCA1-1199B5E043C4}"/>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799923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227</TotalTime>
  <Words>1716</Words>
  <Application>Microsoft Office PowerPoint</Application>
  <PresentationFormat>Widescreen</PresentationFormat>
  <Paragraphs>209</Paragraphs>
  <Slides>24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Calibri Light</vt:lpstr>
      <vt:lpstr>Courier New</vt:lpstr>
      <vt:lpstr>Courier Std</vt:lpstr>
      <vt:lpstr>Microsoft Sans Serif</vt:lpstr>
      <vt:lpstr>Office Theme</vt:lpstr>
      <vt:lpstr>Mag4 Interface Device</vt:lpstr>
      <vt:lpstr>The Mag4 Interface Device</vt:lpstr>
      <vt:lpstr>Purpose of the Mag4 Interface Device</vt:lpstr>
      <vt:lpstr>Justification of Project</vt:lpstr>
      <vt:lpstr>Mag4 Schematic</vt:lpstr>
      <vt:lpstr>Mag4 PCB Layout</vt:lpstr>
      <vt:lpstr>Bill of Materials</vt:lpstr>
      <vt:lpstr>Why use a Raspberry PICO?</vt:lpstr>
      <vt:lpstr>Software</vt:lpstr>
      <vt:lpstr>Software to Simply Use the Mag4</vt:lpstr>
      <vt:lpstr>Software for Development</vt:lpstr>
      <vt:lpstr>Software Roadmap</vt:lpstr>
      <vt:lpstr>Development Software for PICO</vt:lpstr>
      <vt:lpstr>Thoughts on PICO Development</vt:lpstr>
      <vt:lpstr>Testing the Mag4 Device </vt:lpstr>
      <vt:lpstr>PowerPoint Presentation</vt:lpstr>
      <vt:lpstr>Block Diagram of Testing Board</vt:lpstr>
      <vt:lpstr>Running the Test Board Software</vt:lpstr>
      <vt:lpstr>Example Test Results </vt:lpstr>
      <vt:lpstr>Example Test Results </vt:lpstr>
      <vt:lpstr>Timing Results</vt:lpstr>
      <vt:lpstr>Timing Results, Part 2</vt:lpstr>
      <vt:lpstr>Discussion of Data Fusion</vt:lpstr>
      <vt:lpstr>Results of Fusion Algorithm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Dalbert Brandon</dc:creator>
  <cp:lastModifiedBy>Dalbert Brandon</cp:lastModifiedBy>
  <cp:revision>9</cp:revision>
  <dcterms:created xsi:type="dcterms:W3CDTF">2023-07-10T22:21:56Z</dcterms:created>
  <dcterms:modified xsi:type="dcterms:W3CDTF">2023-07-11T02:09:44Z</dcterms:modified>
</cp:coreProperties>
</file>

<file path=docProps/thumbnail.jpeg>
</file>